
<file path=[Content_Types].xml><?xml version="1.0" encoding="utf-8"?>
<Types xmlns="http://schemas.openxmlformats.org/package/2006/content-types">
  <Override PartName="/ppt/slides/slide29.xml" ContentType="application/vnd.openxmlformats-officedocument.presentationml.slide+xml"/>
  <Override PartName="/ppt/tags/tag8.xml" ContentType="application/vnd.openxmlformats-officedocument.presentationml.tags+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tags/tag4.xml" ContentType="application/vnd.openxmlformats-officedocument.presentationml.tags+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ags/tag2.xml" ContentType="application/vnd.openxmlformats-officedocument.presentationml.tags+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tags/tag29.xml" ContentType="application/vnd.openxmlformats-officedocument.presentationml.tags+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tags/tag16.xml" ContentType="application/vnd.openxmlformats-officedocument.presentationml.tags+xml"/>
  <Override PartName="/ppt/tags/tag18.xml" ContentType="application/vnd.openxmlformats-officedocument.presentationml.tags+xml"/>
  <Override PartName="/ppt/tags/tag27.xml" ContentType="application/vnd.openxmlformats-officedocument.presentationml.tags+xml"/>
  <Override PartName="/ppt/tags/tag36.xml" ContentType="application/vnd.openxmlformats-officedocument.presentationml.tags+xml"/>
  <Override PartName="/ppt/tags/tag14.xml" ContentType="application/vnd.openxmlformats-officedocument.presentationml.tags+xml"/>
  <Override PartName="/ppt/tags/tag25.xml" ContentType="application/vnd.openxmlformats-officedocument.presentationml.tags+xml"/>
  <Override PartName="/ppt/tags/tag34.xml" ContentType="application/vnd.openxmlformats-officedocument.presentationml.tags+xml"/>
  <Override PartName="/ppt/diagrams/layout1.xml" ContentType="application/vnd.openxmlformats-officedocument.drawingml.diagramLayout+xml"/>
  <Override PartName="/ppt/tags/tag12.xml" ContentType="application/vnd.openxmlformats-officedocument.presentationml.tags+xml"/>
  <Override PartName="/ppt/tags/tag23.xml" ContentType="application/vnd.openxmlformats-officedocument.presentationml.tags+xml"/>
  <Override PartName="/ppt/tags/tag32.xml" ContentType="application/vnd.openxmlformats-officedocument.presentationml.tags+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ags/tag9.xml" ContentType="application/vnd.openxmlformats-officedocument.presentationml.tags+xml"/>
  <Override PartName="/ppt/tags/tag10.xml" ContentType="application/vnd.openxmlformats-officedocument.presentationml.tags+xml"/>
  <Override PartName="/ppt/tags/tag21.xml" ContentType="application/vnd.openxmlformats-officedocument.presentationml.tags+xml"/>
  <Override PartName="/ppt/tags/tag30.xml" ContentType="application/vnd.openxmlformats-officedocument.presentationml.tag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tags/tag7.xml" ContentType="application/vnd.openxmlformats-officedocument.presentationml.tag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tags/tag3.xml" ContentType="application/vnd.openxmlformats-officedocument.presentationml.tags+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Override PartName="/ppt/tags/tag19.xml" ContentType="application/vnd.openxmlformats-officedocument.presentationml.tags+xml"/>
  <Override PartName="/ppt/tags/tag28.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tags/tag17.xml" ContentType="application/vnd.openxmlformats-officedocument.presentationml.tags+xml"/>
  <Override PartName="/ppt/tags/tag26.xml" ContentType="application/vnd.openxmlformats-officedocument.presentationml.tags+xml"/>
  <Override PartName="/ppt/tags/tag35.xml" ContentType="application/vnd.openxmlformats-officedocument.presentationml.tags+xml"/>
  <Override PartName="/ppt/slideLayouts/slideLayout10.xml" ContentType="application/vnd.openxmlformats-officedocument.presentationml.slideLayout+xml"/>
  <Override PartName="/ppt/tags/tag15.xml" ContentType="application/vnd.openxmlformats-officedocument.presentationml.tags+xml"/>
  <Override PartName="/ppt/tags/tag24.xml" ContentType="application/vnd.openxmlformats-officedocument.presentationml.tags+xml"/>
  <Override PartName="/ppt/tags/tag33.xml" ContentType="application/vnd.openxmlformats-officedocument.presentationml.tags+xml"/>
  <Override PartName="/ppt/tags/tag13.xml" ContentType="application/vnd.openxmlformats-officedocument.presentationml.tags+xml"/>
  <Override PartName="/ppt/tags/tag22.xml" ContentType="application/vnd.openxmlformats-officedocument.presentationml.tags+xml"/>
  <Override PartName="/ppt/tags/tag31.xml" ContentType="application/vnd.openxmlformats-officedocument.presentationml.tags+xml"/>
  <Override PartName="/ppt/slides/slide8.xml" ContentType="application/vnd.openxmlformats-officedocument.presentationml.slide+xml"/>
  <Override PartName="/ppt/diagrams/data1.xml" ContentType="application/vnd.openxmlformats-officedocument.drawingml.diagramData+xml"/>
  <Override PartName="/ppt/tags/tag11.xml" ContentType="application/vnd.openxmlformats-officedocument.presentationml.tags+xml"/>
  <Override PartName="/ppt/tags/tag20.xml" ContentType="application/vnd.openxmlformats-officedocument.presentationml.tags+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56" r:id="rId2"/>
    <p:sldId id="264" r:id="rId3"/>
    <p:sldId id="266" r:id="rId4"/>
    <p:sldId id="265" r:id="rId5"/>
    <p:sldId id="267" r:id="rId6"/>
    <p:sldId id="268" r:id="rId7"/>
    <p:sldId id="269" r:id="rId8"/>
    <p:sldId id="282" r:id="rId9"/>
    <p:sldId id="257" r:id="rId10"/>
    <p:sldId id="270" r:id="rId11"/>
    <p:sldId id="259" r:id="rId12"/>
    <p:sldId id="271" r:id="rId13"/>
    <p:sldId id="272" r:id="rId14"/>
    <p:sldId id="258" r:id="rId15"/>
    <p:sldId id="273" r:id="rId16"/>
    <p:sldId id="274" r:id="rId17"/>
    <p:sldId id="275" r:id="rId18"/>
    <p:sldId id="276" r:id="rId19"/>
    <p:sldId id="277" r:id="rId20"/>
    <p:sldId id="278" r:id="rId21"/>
    <p:sldId id="279" r:id="rId22"/>
    <p:sldId id="283" r:id="rId23"/>
    <p:sldId id="280" r:id="rId24"/>
    <p:sldId id="260" r:id="rId25"/>
    <p:sldId id="281" r:id="rId26"/>
    <p:sldId id="284" r:id="rId27"/>
    <p:sldId id="290" r:id="rId28"/>
    <p:sldId id="291" r:id="rId29"/>
    <p:sldId id="261" r:id="rId30"/>
    <p:sldId id="285" r:id="rId31"/>
    <p:sldId id="286" r:id="rId32"/>
    <p:sldId id="262" r:id="rId33"/>
    <p:sldId id="287" r:id="rId34"/>
    <p:sldId id="288" r:id="rId35"/>
    <p:sldId id="289" r:id="rId36"/>
    <p:sldId id="263"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A402"/>
    <a:srgbClr val="6BA42C"/>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04" autoAdjust="0"/>
    <p:restoredTop sz="94660"/>
  </p:normalViewPr>
  <p:slideViewPr>
    <p:cSldViewPr>
      <p:cViewPr varScale="1">
        <p:scale>
          <a:sx n="68" d="100"/>
          <a:sy n="68" d="100"/>
        </p:scale>
        <p:origin x="-1464" y="-96"/>
      </p:cViewPr>
      <p:guideLst>
        <p:guide orient="horz" pos="2160"/>
        <p:guide pos="2880"/>
      </p:guideLst>
    </p:cSldViewPr>
  </p:slideViewPr>
  <p:notesTextViewPr>
    <p:cViewPr>
      <p:scale>
        <a:sx n="1" d="1"/>
        <a:sy n="1" d="1"/>
      </p:scale>
      <p:origin x="0" y="0"/>
    </p:cViewPr>
  </p:notesTextViewPr>
  <p:gridSpacing cx="156370338" cy="15637033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0BDA466-62D6-43E6-B1A4-718606B647F5}" type="doc">
      <dgm:prSet loTypeId="urn:microsoft.com/office/officeart/2005/8/layout/arrow2" loCatId="process" qsTypeId="urn:microsoft.com/office/officeart/2005/8/quickstyle/simple1" qsCatId="simple" csTypeId="urn:microsoft.com/office/officeart/2005/8/colors/accent1_2" csCatId="accent1" phldr="1"/>
      <dgm:spPr/>
    </dgm:pt>
    <dgm:pt modelId="{AD1EF650-FD3E-4079-A9BE-9DB285FB7FA0}">
      <dgm:prSet phldrT="[Text]" custT="1"/>
      <dgm:spPr>
        <a:scene3d>
          <a:camera prst="orthographicFront"/>
          <a:lightRig rig="threePt" dir="t"/>
        </a:scene3d>
        <a:sp3d>
          <a:bevelT/>
        </a:sp3d>
      </dgm:spPr>
      <dgm:t>
        <a:bodyPr/>
        <a:lstStyle/>
        <a:p>
          <a:r>
            <a:rPr lang="en-US" sz="3200" b="1" dirty="0" smtClean="0"/>
            <a:t>Networking</a:t>
          </a:r>
          <a:r>
            <a:rPr lang="en-US" sz="3200" dirty="0" smtClean="0"/>
            <a:t>	</a:t>
          </a:r>
          <a:endParaRPr lang="en-US" sz="3200" dirty="0"/>
        </a:p>
      </dgm:t>
    </dgm:pt>
    <dgm:pt modelId="{657481F5-0ED1-46E0-B395-E84FF234B878}" type="parTrans" cxnId="{713ED468-BF1F-47AC-9833-1AA205D7D433}">
      <dgm:prSet/>
      <dgm:spPr/>
      <dgm:t>
        <a:bodyPr/>
        <a:lstStyle/>
        <a:p>
          <a:endParaRPr lang="en-US"/>
        </a:p>
      </dgm:t>
    </dgm:pt>
    <dgm:pt modelId="{3751D668-1C5F-4697-BDBD-888688088843}" type="sibTrans" cxnId="{713ED468-BF1F-47AC-9833-1AA205D7D433}">
      <dgm:prSet/>
      <dgm:spPr/>
      <dgm:t>
        <a:bodyPr/>
        <a:lstStyle/>
        <a:p>
          <a:endParaRPr lang="en-US"/>
        </a:p>
      </dgm:t>
    </dgm:pt>
    <dgm:pt modelId="{7E3743E2-1B6B-4E25-B693-7BBBF37224BA}">
      <dgm:prSet phldrT="[Text]" custT="1"/>
      <dgm:spPr>
        <a:scene3d>
          <a:camera prst="orthographicFront"/>
          <a:lightRig rig="threePt" dir="t"/>
        </a:scene3d>
        <a:sp3d>
          <a:bevelT/>
        </a:sp3d>
      </dgm:spPr>
      <dgm:t>
        <a:bodyPr/>
        <a:lstStyle/>
        <a:p>
          <a:r>
            <a:rPr lang="en-US" sz="3200" b="1" dirty="0" smtClean="0"/>
            <a:t>Cooperating</a:t>
          </a:r>
          <a:r>
            <a:rPr lang="en-US" sz="1600" dirty="0" smtClean="0"/>
            <a:t>	</a:t>
          </a:r>
          <a:endParaRPr lang="en-US" sz="1600" dirty="0"/>
        </a:p>
      </dgm:t>
    </dgm:pt>
    <dgm:pt modelId="{FEAC6387-6DBF-47FE-950D-ABBEEA6112A6}" type="parTrans" cxnId="{207F2AFF-3FF7-4A37-AC88-0F0A13B2F70F}">
      <dgm:prSet/>
      <dgm:spPr/>
      <dgm:t>
        <a:bodyPr/>
        <a:lstStyle/>
        <a:p>
          <a:endParaRPr lang="en-US"/>
        </a:p>
      </dgm:t>
    </dgm:pt>
    <dgm:pt modelId="{370C9E77-9EC7-443C-8E2D-B3377E4CE6A3}" type="sibTrans" cxnId="{207F2AFF-3FF7-4A37-AC88-0F0A13B2F70F}">
      <dgm:prSet/>
      <dgm:spPr/>
      <dgm:t>
        <a:bodyPr/>
        <a:lstStyle/>
        <a:p>
          <a:endParaRPr lang="en-US"/>
        </a:p>
      </dgm:t>
    </dgm:pt>
    <dgm:pt modelId="{4F4F0D83-56A3-42A0-B99E-DAE78E52EB67}">
      <dgm:prSet phldrT="[Text]" custT="1"/>
      <dgm:spPr>
        <a:scene3d>
          <a:camera prst="orthographicFront"/>
          <a:lightRig rig="threePt" dir="t"/>
        </a:scene3d>
        <a:sp3d>
          <a:bevelT/>
        </a:sp3d>
      </dgm:spPr>
      <dgm:t>
        <a:bodyPr/>
        <a:lstStyle/>
        <a:p>
          <a:r>
            <a:rPr lang="en-US" sz="3200" b="1" dirty="0" smtClean="0"/>
            <a:t>Coordinating</a:t>
          </a:r>
          <a:endParaRPr lang="en-US" sz="3200" b="1" dirty="0"/>
        </a:p>
      </dgm:t>
    </dgm:pt>
    <dgm:pt modelId="{59FE4FDD-A77B-4BA8-AF70-2AE55B22918B}" type="parTrans" cxnId="{F417A2C1-C83D-4C4E-8EA7-6F920D08DBD0}">
      <dgm:prSet/>
      <dgm:spPr/>
      <dgm:t>
        <a:bodyPr/>
        <a:lstStyle/>
        <a:p>
          <a:endParaRPr lang="en-US"/>
        </a:p>
      </dgm:t>
    </dgm:pt>
    <dgm:pt modelId="{4C70CF8C-CA63-4BF4-8196-E4B20D2404C1}" type="sibTrans" cxnId="{F417A2C1-C83D-4C4E-8EA7-6F920D08DBD0}">
      <dgm:prSet/>
      <dgm:spPr/>
      <dgm:t>
        <a:bodyPr/>
        <a:lstStyle/>
        <a:p>
          <a:endParaRPr lang="en-US"/>
        </a:p>
      </dgm:t>
    </dgm:pt>
    <dgm:pt modelId="{5C7BA5FC-AEDD-4910-A1A5-16296F283474}">
      <dgm:prSet custT="1"/>
      <dgm:spPr>
        <a:scene3d>
          <a:camera prst="orthographicFront"/>
          <a:lightRig rig="threePt" dir="t"/>
        </a:scene3d>
        <a:sp3d>
          <a:bevelT/>
        </a:sp3d>
      </dgm:spPr>
      <dgm:t>
        <a:bodyPr/>
        <a:lstStyle/>
        <a:p>
          <a:r>
            <a:rPr lang="en-US" sz="3200" b="1" dirty="0" smtClean="0"/>
            <a:t>Full Collaboration</a:t>
          </a:r>
          <a:endParaRPr lang="en-US" sz="3200" b="1" dirty="0"/>
        </a:p>
      </dgm:t>
    </dgm:pt>
    <dgm:pt modelId="{BC30006B-2066-4ADD-8CEA-BACB967099F3}" type="parTrans" cxnId="{15B016C9-61D3-49E0-8A0F-52D79916D9EF}">
      <dgm:prSet/>
      <dgm:spPr/>
      <dgm:t>
        <a:bodyPr/>
        <a:lstStyle/>
        <a:p>
          <a:endParaRPr lang="en-US"/>
        </a:p>
      </dgm:t>
    </dgm:pt>
    <dgm:pt modelId="{9B365B2E-5884-4696-B2D4-D986737E7992}" type="sibTrans" cxnId="{15B016C9-61D3-49E0-8A0F-52D79916D9EF}">
      <dgm:prSet/>
      <dgm:spPr/>
      <dgm:t>
        <a:bodyPr/>
        <a:lstStyle/>
        <a:p>
          <a:endParaRPr lang="en-US"/>
        </a:p>
      </dgm:t>
    </dgm:pt>
    <dgm:pt modelId="{278077E8-5BD4-4D6C-8267-29330A2F4E1E}" type="pres">
      <dgm:prSet presAssocID="{B0BDA466-62D6-43E6-B1A4-718606B647F5}" presName="arrowDiagram" presStyleCnt="0">
        <dgm:presLayoutVars>
          <dgm:chMax val="5"/>
          <dgm:dir/>
          <dgm:resizeHandles val="exact"/>
        </dgm:presLayoutVars>
      </dgm:prSet>
      <dgm:spPr/>
    </dgm:pt>
    <dgm:pt modelId="{3DF7F44B-D3C9-401B-A017-3D5D015BD012}" type="pres">
      <dgm:prSet presAssocID="{B0BDA466-62D6-43E6-B1A4-718606B647F5}" presName="arrow" presStyleLbl="bgShp" presStyleIdx="0" presStyleCnt="1" custAng="20922853" custLinFactNeighborX="1116" custLinFactNeighborY="-493"/>
      <dgm:spPr>
        <a:solidFill>
          <a:srgbClr val="C00000"/>
        </a:solidFill>
        <a:scene3d>
          <a:camera prst="orthographicFront"/>
          <a:lightRig rig="threePt" dir="t"/>
        </a:scene3d>
        <a:sp3d>
          <a:bevelT/>
        </a:sp3d>
      </dgm:spPr>
    </dgm:pt>
    <dgm:pt modelId="{DA71354A-12AF-4202-A696-7B614232E37D}" type="pres">
      <dgm:prSet presAssocID="{B0BDA466-62D6-43E6-B1A4-718606B647F5}" presName="arrowDiagram4" presStyleCnt="0"/>
      <dgm:spPr/>
    </dgm:pt>
    <dgm:pt modelId="{E0F9C16C-A973-4F6A-849B-F64950F8CC11}" type="pres">
      <dgm:prSet presAssocID="{AD1EF650-FD3E-4079-A9BE-9DB285FB7FA0}" presName="bullet4a" presStyleLbl="node1" presStyleIdx="0" presStyleCnt="4" custLinFactX="124834" custLinFactY="14262" custLinFactNeighborX="200000" custLinFactNeighborY="100000"/>
      <dgm:spPr>
        <a:solidFill>
          <a:schemeClr val="tx1"/>
        </a:solidFill>
        <a:scene3d>
          <a:camera prst="orthographicFront"/>
          <a:lightRig rig="threePt" dir="t"/>
        </a:scene3d>
        <a:sp3d>
          <a:bevelT/>
        </a:sp3d>
      </dgm:spPr>
    </dgm:pt>
    <dgm:pt modelId="{B32F763E-5E05-4366-87F9-91A7EB06DBFC}" type="pres">
      <dgm:prSet presAssocID="{AD1EF650-FD3E-4079-A9BE-9DB285FB7FA0}" presName="textBox4a" presStyleLbl="revTx" presStyleIdx="0" presStyleCnt="4" custAng="0" custScaleX="223859" custScaleY="77133" custLinFactNeighborX="98895" custLinFactNeighborY="13505">
        <dgm:presLayoutVars>
          <dgm:bulletEnabled val="1"/>
        </dgm:presLayoutVars>
      </dgm:prSet>
      <dgm:spPr/>
      <dgm:t>
        <a:bodyPr/>
        <a:lstStyle/>
        <a:p>
          <a:endParaRPr lang="en-US"/>
        </a:p>
      </dgm:t>
    </dgm:pt>
    <dgm:pt modelId="{D0302891-7603-4E6B-AEC7-8A6C48EE466A}" type="pres">
      <dgm:prSet presAssocID="{7E3743E2-1B6B-4E25-B693-7BBBF37224BA}" presName="bullet4b" presStyleLbl="node1" presStyleIdx="1" presStyleCnt="4" custLinFactNeighborX="59483" custLinFactNeighborY="99961"/>
      <dgm:spPr>
        <a:solidFill>
          <a:schemeClr val="tx1"/>
        </a:solidFill>
        <a:scene3d>
          <a:camera prst="orthographicFront"/>
          <a:lightRig rig="threePt" dir="t"/>
        </a:scene3d>
        <a:sp3d>
          <a:bevelT/>
        </a:sp3d>
      </dgm:spPr>
    </dgm:pt>
    <dgm:pt modelId="{8A22DACC-E38F-425C-866E-AE4A53DB87D8}" type="pres">
      <dgm:prSet presAssocID="{7E3743E2-1B6B-4E25-B693-7BBBF37224BA}" presName="textBox4b" presStyleLbl="revTx" presStyleIdx="1" presStyleCnt="4" custScaleX="260932" custScaleY="68697" custLinFactNeighborX="92899" custLinFactNeighborY="-842">
        <dgm:presLayoutVars>
          <dgm:bulletEnabled val="1"/>
        </dgm:presLayoutVars>
      </dgm:prSet>
      <dgm:spPr/>
      <dgm:t>
        <a:bodyPr/>
        <a:lstStyle/>
        <a:p>
          <a:endParaRPr lang="en-US"/>
        </a:p>
      </dgm:t>
    </dgm:pt>
    <dgm:pt modelId="{065787D1-A644-40FA-8609-1A31C2305424}" type="pres">
      <dgm:prSet presAssocID="{4F4F0D83-56A3-42A0-B99E-DAE78E52EB67}" presName="bullet4c" presStyleLbl="node1" presStyleIdx="2" presStyleCnt="4" custLinFactNeighborX="-51153" custLinFactNeighborY="21605"/>
      <dgm:spPr>
        <a:solidFill>
          <a:schemeClr val="tx1"/>
        </a:solidFill>
        <a:scene3d>
          <a:camera prst="orthographicFront"/>
          <a:lightRig rig="threePt" dir="t"/>
        </a:scene3d>
        <a:sp3d>
          <a:bevelT/>
        </a:sp3d>
      </dgm:spPr>
    </dgm:pt>
    <dgm:pt modelId="{E0954E29-FA67-441E-8F3D-6626CF3E8FA7}" type="pres">
      <dgm:prSet presAssocID="{4F4F0D83-56A3-42A0-B99E-DAE78E52EB67}" presName="textBox4c" presStyleLbl="revTx" presStyleIdx="2" presStyleCnt="4" custScaleX="260932" custLinFactNeighborX="65773" custLinFactNeighborY="1995">
        <dgm:presLayoutVars>
          <dgm:bulletEnabled val="1"/>
        </dgm:presLayoutVars>
      </dgm:prSet>
      <dgm:spPr/>
      <dgm:t>
        <a:bodyPr/>
        <a:lstStyle/>
        <a:p>
          <a:endParaRPr lang="en-US"/>
        </a:p>
      </dgm:t>
    </dgm:pt>
    <dgm:pt modelId="{32EB4E35-F87F-42A1-98D1-FD5C28AFCA07}" type="pres">
      <dgm:prSet presAssocID="{5C7BA5FC-AEDD-4910-A1A5-16296F283474}" presName="bullet4d" presStyleLbl="node1" presStyleIdx="3" presStyleCnt="4" custLinFactY="-8410" custLinFactNeighborX="60175" custLinFactNeighborY="-100000"/>
      <dgm:spPr>
        <a:solidFill>
          <a:schemeClr val="tx1"/>
        </a:solidFill>
        <a:scene3d>
          <a:camera prst="orthographicFront"/>
          <a:lightRig rig="threePt" dir="t"/>
        </a:scene3d>
        <a:sp3d>
          <a:bevelT/>
        </a:sp3d>
      </dgm:spPr>
    </dgm:pt>
    <dgm:pt modelId="{0BDF201A-18D9-44D8-8791-8138ED027CA6}" type="pres">
      <dgm:prSet presAssocID="{5C7BA5FC-AEDD-4910-A1A5-16296F283474}" presName="textBox4d" presStyleLbl="revTx" presStyleIdx="3" presStyleCnt="4" custScaleX="257277" custLinFactNeighborX="12540" custLinFactNeighborY="-9077">
        <dgm:presLayoutVars>
          <dgm:bulletEnabled val="1"/>
        </dgm:presLayoutVars>
      </dgm:prSet>
      <dgm:spPr/>
      <dgm:t>
        <a:bodyPr/>
        <a:lstStyle/>
        <a:p>
          <a:endParaRPr lang="en-US"/>
        </a:p>
      </dgm:t>
    </dgm:pt>
  </dgm:ptLst>
  <dgm:cxnLst>
    <dgm:cxn modelId="{713ED468-BF1F-47AC-9833-1AA205D7D433}" srcId="{B0BDA466-62D6-43E6-B1A4-718606B647F5}" destId="{AD1EF650-FD3E-4079-A9BE-9DB285FB7FA0}" srcOrd="0" destOrd="0" parTransId="{657481F5-0ED1-46E0-B395-E84FF234B878}" sibTransId="{3751D668-1C5F-4697-BDBD-888688088843}"/>
    <dgm:cxn modelId="{15B016C9-61D3-49E0-8A0F-52D79916D9EF}" srcId="{B0BDA466-62D6-43E6-B1A4-718606B647F5}" destId="{5C7BA5FC-AEDD-4910-A1A5-16296F283474}" srcOrd="3" destOrd="0" parTransId="{BC30006B-2066-4ADD-8CEA-BACB967099F3}" sibTransId="{9B365B2E-5884-4696-B2D4-D986737E7992}"/>
    <dgm:cxn modelId="{B7FFCA22-249D-4E6C-A6CC-74450A4E0E5A}" type="presOf" srcId="{5C7BA5FC-AEDD-4910-A1A5-16296F283474}" destId="{0BDF201A-18D9-44D8-8791-8138ED027CA6}" srcOrd="0" destOrd="0" presId="urn:microsoft.com/office/officeart/2005/8/layout/arrow2"/>
    <dgm:cxn modelId="{DE611155-6777-4A09-9ABE-2465BD36D055}" type="presOf" srcId="{AD1EF650-FD3E-4079-A9BE-9DB285FB7FA0}" destId="{B32F763E-5E05-4366-87F9-91A7EB06DBFC}" srcOrd="0" destOrd="0" presId="urn:microsoft.com/office/officeart/2005/8/layout/arrow2"/>
    <dgm:cxn modelId="{EFF46E5F-1750-411A-9AE1-CE38ED8B4AEF}" type="presOf" srcId="{4F4F0D83-56A3-42A0-B99E-DAE78E52EB67}" destId="{E0954E29-FA67-441E-8F3D-6626CF3E8FA7}" srcOrd="0" destOrd="0" presId="urn:microsoft.com/office/officeart/2005/8/layout/arrow2"/>
    <dgm:cxn modelId="{CB518F18-965F-4EB4-AAC9-56A0C13A2357}" type="presOf" srcId="{7E3743E2-1B6B-4E25-B693-7BBBF37224BA}" destId="{8A22DACC-E38F-425C-866E-AE4A53DB87D8}" srcOrd="0" destOrd="0" presId="urn:microsoft.com/office/officeart/2005/8/layout/arrow2"/>
    <dgm:cxn modelId="{207F2AFF-3FF7-4A37-AC88-0F0A13B2F70F}" srcId="{B0BDA466-62D6-43E6-B1A4-718606B647F5}" destId="{7E3743E2-1B6B-4E25-B693-7BBBF37224BA}" srcOrd="1" destOrd="0" parTransId="{FEAC6387-6DBF-47FE-950D-ABBEEA6112A6}" sibTransId="{370C9E77-9EC7-443C-8E2D-B3377E4CE6A3}"/>
    <dgm:cxn modelId="{82274E9D-371F-4C4F-B8BB-A6275D336F4B}" type="presOf" srcId="{B0BDA466-62D6-43E6-B1A4-718606B647F5}" destId="{278077E8-5BD4-4D6C-8267-29330A2F4E1E}" srcOrd="0" destOrd="0" presId="urn:microsoft.com/office/officeart/2005/8/layout/arrow2"/>
    <dgm:cxn modelId="{F417A2C1-C83D-4C4E-8EA7-6F920D08DBD0}" srcId="{B0BDA466-62D6-43E6-B1A4-718606B647F5}" destId="{4F4F0D83-56A3-42A0-B99E-DAE78E52EB67}" srcOrd="2" destOrd="0" parTransId="{59FE4FDD-A77B-4BA8-AF70-2AE55B22918B}" sibTransId="{4C70CF8C-CA63-4BF4-8196-E4B20D2404C1}"/>
    <dgm:cxn modelId="{3373D638-8BAC-4419-9BB5-402A51BED5AF}" type="presParOf" srcId="{278077E8-5BD4-4D6C-8267-29330A2F4E1E}" destId="{3DF7F44B-D3C9-401B-A017-3D5D015BD012}" srcOrd="0" destOrd="0" presId="urn:microsoft.com/office/officeart/2005/8/layout/arrow2"/>
    <dgm:cxn modelId="{D1CB4122-9CA2-4F61-9609-0C670964E1EE}" type="presParOf" srcId="{278077E8-5BD4-4D6C-8267-29330A2F4E1E}" destId="{DA71354A-12AF-4202-A696-7B614232E37D}" srcOrd="1" destOrd="0" presId="urn:microsoft.com/office/officeart/2005/8/layout/arrow2"/>
    <dgm:cxn modelId="{9EEE27FF-6056-4F07-BAC5-304F99F65C99}" type="presParOf" srcId="{DA71354A-12AF-4202-A696-7B614232E37D}" destId="{E0F9C16C-A973-4F6A-849B-F64950F8CC11}" srcOrd="0" destOrd="0" presId="urn:microsoft.com/office/officeart/2005/8/layout/arrow2"/>
    <dgm:cxn modelId="{D5C65BA9-CA59-4B2E-A69C-5E2E8C63D282}" type="presParOf" srcId="{DA71354A-12AF-4202-A696-7B614232E37D}" destId="{B32F763E-5E05-4366-87F9-91A7EB06DBFC}" srcOrd="1" destOrd="0" presId="urn:microsoft.com/office/officeart/2005/8/layout/arrow2"/>
    <dgm:cxn modelId="{91CC10E0-51F0-41FF-8129-B2041A8063F4}" type="presParOf" srcId="{DA71354A-12AF-4202-A696-7B614232E37D}" destId="{D0302891-7603-4E6B-AEC7-8A6C48EE466A}" srcOrd="2" destOrd="0" presId="urn:microsoft.com/office/officeart/2005/8/layout/arrow2"/>
    <dgm:cxn modelId="{DE88DDA8-FFFE-4318-B632-DAE4167B3997}" type="presParOf" srcId="{DA71354A-12AF-4202-A696-7B614232E37D}" destId="{8A22DACC-E38F-425C-866E-AE4A53DB87D8}" srcOrd="3" destOrd="0" presId="urn:microsoft.com/office/officeart/2005/8/layout/arrow2"/>
    <dgm:cxn modelId="{BF900577-57B6-42F9-BD7F-74A12A8A4282}" type="presParOf" srcId="{DA71354A-12AF-4202-A696-7B614232E37D}" destId="{065787D1-A644-40FA-8609-1A31C2305424}" srcOrd="4" destOrd="0" presId="urn:microsoft.com/office/officeart/2005/8/layout/arrow2"/>
    <dgm:cxn modelId="{FDC6A0E6-566C-4084-9E19-D1131E91BD19}" type="presParOf" srcId="{DA71354A-12AF-4202-A696-7B614232E37D}" destId="{E0954E29-FA67-441E-8F3D-6626CF3E8FA7}" srcOrd="5" destOrd="0" presId="urn:microsoft.com/office/officeart/2005/8/layout/arrow2"/>
    <dgm:cxn modelId="{26153B90-594E-47FE-8370-B0A22B281D8C}" type="presParOf" srcId="{DA71354A-12AF-4202-A696-7B614232E37D}" destId="{32EB4E35-F87F-42A1-98D1-FD5C28AFCA07}" srcOrd="6" destOrd="0" presId="urn:microsoft.com/office/officeart/2005/8/layout/arrow2"/>
    <dgm:cxn modelId="{4C49A0D2-2383-4AEC-9991-8E3FC03C24BE}" type="presParOf" srcId="{DA71354A-12AF-4202-A696-7B614232E37D}" destId="{0BDF201A-18D9-44D8-8791-8138ED027CA6}" srcOrd="7" destOrd="0" presId="urn:microsoft.com/office/officeart/2005/8/layout/arrow2"/>
  </dgm:cxnLst>
  <dgm:bg/>
  <dgm:whole/>
  <dgm:extLst>
    <a:ext uri="http://schemas.microsoft.com/office/drawing/2008/diagram">
      <dsp:dataModelExt xmlns:dsp="http://schemas.microsoft.com/office/drawing/2008/diagram" xmlns="" relId="rId9"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DF7F44B-D3C9-401B-A017-3D5D015BD012}">
      <dsp:nvSpPr>
        <dsp:cNvPr id="0" name=""/>
        <dsp:cNvSpPr/>
      </dsp:nvSpPr>
      <dsp:spPr>
        <a:xfrm rot="20922853">
          <a:off x="-39696" y="-21084"/>
          <a:ext cx="6842760" cy="4276725"/>
        </a:xfrm>
        <a:prstGeom prst="swooshArrow">
          <a:avLst>
            <a:gd name="adj1" fmla="val 25000"/>
            <a:gd name="adj2" fmla="val 25000"/>
          </a:avLst>
        </a:prstGeom>
        <a:solidFill>
          <a:srgbClr val="C00000"/>
        </a:solidFill>
        <a:ln>
          <a:noFill/>
        </a:ln>
        <a:effectLst/>
        <a:scene3d>
          <a:camera prst="orthographicFront"/>
          <a:lightRig rig="threePt" dir="t"/>
        </a:scene3d>
        <a:sp3d>
          <a:bevelT/>
        </a:sp3d>
      </dsp:spPr>
      <dsp:style>
        <a:lnRef idx="0">
          <a:scrgbClr r="0" g="0" b="0"/>
        </a:lnRef>
        <a:fillRef idx="1">
          <a:scrgbClr r="0" g="0" b="0"/>
        </a:fillRef>
        <a:effectRef idx="0">
          <a:scrgbClr r="0" g="0" b="0"/>
        </a:effectRef>
        <a:fontRef idx="minor"/>
      </dsp:style>
    </dsp:sp>
    <dsp:sp modelId="{E0F9C16C-A973-4F6A-849B-F64950F8CC11}">
      <dsp:nvSpPr>
        <dsp:cNvPr id="0" name=""/>
        <dsp:cNvSpPr/>
      </dsp:nvSpPr>
      <dsp:spPr>
        <a:xfrm>
          <a:off x="1069185" y="3360002"/>
          <a:ext cx="157383" cy="157383"/>
        </a:xfrm>
        <a:prstGeom prst="ellipse">
          <a:avLst/>
        </a:prstGeom>
        <a:solidFill>
          <a:schemeClr val="tx1"/>
        </a:solidFill>
        <a:ln w="25400" cap="flat" cmpd="sng" algn="ctr">
          <a:solidFill>
            <a:schemeClr val="lt1">
              <a:hueOff val="0"/>
              <a:satOff val="0"/>
              <a:lumOff val="0"/>
              <a:alphaOff val="0"/>
            </a:scheme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sp>
    <dsp:sp modelId="{B32F763E-5E05-4366-87F9-91A7EB06DBFC}">
      <dsp:nvSpPr>
        <dsp:cNvPr id="0" name=""/>
        <dsp:cNvSpPr/>
      </dsp:nvSpPr>
      <dsp:spPr>
        <a:xfrm>
          <a:off x="1069179" y="3491618"/>
          <a:ext cx="2619400" cy="785106"/>
        </a:xfrm>
        <a:prstGeom prst="rect">
          <a:avLst/>
        </a:prstGeom>
        <a:noFill/>
        <a:ln>
          <a:noFill/>
        </a:ln>
        <a:effectLst/>
        <a:scene3d>
          <a:camera prst="orthographicFront"/>
          <a:lightRig rig="threePt" dir="t"/>
        </a:scene3d>
        <a:sp3d>
          <a:bevelT/>
        </a:sp3d>
      </dsp:spPr>
      <dsp:style>
        <a:lnRef idx="0">
          <a:scrgbClr r="0" g="0" b="0"/>
        </a:lnRef>
        <a:fillRef idx="0">
          <a:scrgbClr r="0" g="0" b="0"/>
        </a:fillRef>
        <a:effectRef idx="0">
          <a:scrgbClr r="0" g="0" b="0"/>
        </a:effectRef>
        <a:fontRef idx="minor"/>
      </dsp:style>
      <dsp:txBody>
        <a:bodyPr spcFirstLastPara="0" vert="horz" wrap="square" lIns="83394" tIns="0" rIns="0" bIns="0" numCol="1" spcCol="1270" anchor="t" anchorCtr="0">
          <a:noAutofit/>
        </a:bodyPr>
        <a:lstStyle/>
        <a:p>
          <a:pPr lvl="0" algn="l" defTabSz="1422400">
            <a:lnSpc>
              <a:spcPct val="90000"/>
            </a:lnSpc>
            <a:spcBef>
              <a:spcPct val="0"/>
            </a:spcBef>
            <a:spcAft>
              <a:spcPct val="35000"/>
            </a:spcAft>
          </a:pPr>
          <a:r>
            <a:rPr lang="en-US" sz="3200" b="1" kern="1200" dirty="0" smtClean="0"/>
            <a:t>Networking</a:t>
          </a:r>
          <a:r>
            <a:rPr lang="en-US" sz="3200" kern="1200" dirty="0" smtClean="0"/>
            <a:t>	</a:t>
          </a:r>
          <a:endParaRPr lang="en-US" sz="3200" kern="1200" dirty="0"/>
        </a:p>
      </dsp:txBody>
      <dsp:txXfrm>
        <a:off x="1069179" y="3491618"/>
        <a:ext cx="2619400" cy="785106"/>
      </dsp:txXfrm>
    </dsp:sp>
    <dsp:sp modelId="{D0302891-7603-4E6B-AEC7-8A6C48EE466A}">
      <dsp:nvSpPr>
        <dsp:cNvPr id="0" name=""/>
        <dsp:cNvSpPr/>
      </dsp:nvSpPr>
      <dsp:spPr>
        <a:xfrm>
          <a:off x="1832709" y="2459010"/>
          <a:ext cx="273710" cy="273710"/>
        </a:xfrm>
        <a:prstGeom prst="ellipse">
          <a:avLst/>
        </a:prstGeom>
        <a:solidFill>
          <a:schemeClr val="tx1"/>
        </a:solidFill>
        <a:ln w="25400" cap="flat" cmpd="sng" algn="ctr">
          <a:solidFill>
            <a:schemeClr val="lt1">
              <a:hueOff val="0"/>
              <a:satOff val="0"/>
              <a:lumOff val="0"/>
              <a:alphaOff val="0"/>
            </a:scheme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sp>
    <dsp:sp modelId="{8A22DACC-E38F-425C-866E-AE4A53DB87D8}">
      <dsp:nvSpPr>
        <dsp:cNvPr id="0" name=""/>
        <dsp:cNvSpPr/>
      </dsp:nvSpPr>
      <dsp:spPr>
        <a:xfrm>
          <a:off x="1985413" y="2611707"/>
          <a:ext cx="3749539" cy="1342657"/>
        </a:xfrm>
        <a:prstGeom prst="rect">
          <a:avLst/>
        </a:prstGeom>
        <a:noFill/>
        <a:ln>
          <a:noFill/>
        </a:ln>
        <a:effectLst/>
        <a:scene3d>
          <a:camera prst="orthographicFront"/>
          <a:lightRig rig="threePt" dir="t"/>
        </a:scene3d>
        <a:sp3d>
          <a:bevelT/>
        </a:sp3d>
      </dsp:spPr>
      <dsp:style>
        <a:lnRef idx="0">
          <a:scrgbClr r="0" g="0" b="0"/>
        </a:lnRef>
        <a:fillRef idx="0">
          <a:scrgbClr r="0" g="0" b="0"/>
        </a:fillRef>
        <a:effectRef idx="0">
          <a:scrgbClr r="0" g="0" b="0"/>
        </a:effectRef>
        <a:fontRef idx="minor"/>
      </dsp:style>
      <dsp:txBody>
        <a:bodyPr spcFirstLastPara="0" vert="horz" wrap="square" lIns="145033" tIns="0" rIns="0" bIns="0" numCol="1" spcCol="1270" anchor="t" anchorCtr="0">
          <a:noAutofit/>
        </a:bodyPr>
        <a:lstStyle/>
        <a:p>
          <a:pPr lvl="0" algn="l" defTabSz="1422400">
            <a:lnSpc>
              <a:spcPct val="90000"/>
            </a:lnSpc>
            <a:spcBef>
              <a:spcPct val="0"/>
            </a:spcBef>
            <a:spcAft>
              <a:spcPct val="35000"/>
            </a:spcAft>
          </a:pPr>
          <a:r>
            <a:rPr lang="en-US" sz="3200" b="1" kern="1200" dirty="0" smtClean="0"/>
            <a:t>Cooperating</a:t>
          </a:r>
          <a:r>
            <a:rPr lang="en-US" sz="1600" kern="1200" dirty="0" smtClean="0"/>
            <a:t>	</a:t>
          </a:r>
          <a:endParaRPr lang="en-US" sz="1600" kern="1200" dirty="0"/>
        </a:p>
      </dsp:txBody>
      <dsp:txXfrm>
        <a:off x="1985413" y="2611707"/>
        <a:ext cx="3749539" cy="1342657"/>
      </dsp:txXfrm>
    </dsp:sp>
    <dsp:sp modelId="{065787D1-A644-40FA-8609-1A31C2305424}">
      <dsp:nvSpPr>
        <dsp:cNvPr id="0" name=""/>
        <dsp:cNvSpPr/>
      </dsp:nvSpPr>
      <dsp:spPr>
        <a:xfrm>
          <a:off x="2904256" y="1530729"/>
          <a:ext cx="362666" cy="362666"/>
        </a:xfrm>
        <a:prstGeom prst="ellipse">
          <a:avLst/>
        </a:prstGeom>
        <a:solidFill>
          <a:schemeClr val="tx1"/>
        </a:solidFill>
        <a:ln w="25400" cap="flat" cmpd="sng" algn="ctr">
          <a:solidFill>
            <a:schemeClr val="lt1">
              <a:hueOff val="0"/>
              <a:satOff val="0"/>
              <a:lumOff val="0"/>
              <a:alphaOff val="0"/>
            </a:scheme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sp>
    <dsp:sp modelId="{E0954E29-FA67-441E-8F3D-6626CF3E8FA7}">
      <dsp:nvSpPr>
        <dsp:cNvPr id="0" name=""/>
        <dsp:cNvSpPr/>
      </dsp:nvSpPr>
      <dsp:spPr>
        <a:xfrm>
          <a:off x="3059968" y="1633708"/>
          <a:ext cx="3749539" cy="2643016"/>
        </a:xfrm>
        <a:prstGeom prst="rect">
          <a:avLst/>
        </a:prstGeom>
        <a:noFill/>
        <a:ln>
          <a:noFill/>
        </a:ln>
        <a:effectLst/>
        <a:scene3d>
          <a:camera prst="orthographicFront"/>
          <a:lightRig rig="threePt" dir="t"/>
        </a:scene3d>
        <a:sp3d>
          <a:bevelT/>
        </a:sp3d>
      </dsp:spPr>
      <dsp:style>
        <a:lnRef idx="0">
          <a:scrgbClr r="0" g="0" b="0"/>
        </a:lnRef>
        <a:fillRef idx="0">
          <a:scrgbClr r="0" g="0" b="0"/>
        </a:fillRef>
        <a:effectRef idx="0">
          <a:scrgbClr r="0" g="0" b="0"/>
        </a:effectRef>
        <a:fontRef idx="minor"/>
      </dsp:style>
      <dsp:txBody>
        <a:bodyPr spcFirstLastPara="0" vert="horz" wrap="square" lIns="192169" tIns="0" rIns="0" bIns="0" numCol="1" spcCol="1270" anchor="t" anchorCtr="0">
          <a:noAutofit/>
        </a:bodyPr>
        <a:lstStyle/>
        <a:p>
          <a:pPr lvl="0" algn="l" defTabSz="1422400">
            <a:lnSpc>
              <a:spcPct val="90000"/>
            </a:lnSpc>
            <a:spcBef>
              <a:spcPct val="0"/>
            </a:spcBef>
            <a:spcAft>
              <a:spcPct val="35000"/>
            </a:spcAft>
          </a:pPr>
          <a:r>
            <a:rPr lang="en-US" sz="3200" b="1" kern="1200" dirty="0" smtClean="0"/>
            <a:t>Coordinating</a:t>
          </a:r>
          <a:endParaRPr lang="en-US" sz="3200" b="1" kern="1200" dirty="0"/>
        </a:p>
      </dsp:txBody>
      <dsp:txXfrm>
        <a:off x="3059968" y="1633708"/>
        <a:ext cx="3749539" cy="2643016"/>
      </dsp:txXfrm>
    </dsp:sp>
    <dsp:sp modelId="{32EB4E35-F87F-42A1-98D1-FD5C28AFCA07}">
      <dsp:nvSpPr>
        <dsp:cNvPr id="0" name=""/>
        <dsp:cNvSpPr/>
      </dsp:nvSpPr>
      <dsp:spPr>
        <a:xfrm>
          <a:off x="4928586" y="440700"/>
          <a:ext cx="485835" cy="485835"/>
        </a:xfrm>
        <a:prstGeom prst="ellipse">
          <a:avLst/>
        </a:prstGeom>
        <a:solidFill>
          <a:schemeClr val="tx1"/>
        </a:solidFill>
        <a:ln w="25400" cap="flat" cmpd="sng" algn="ctr">
          <a:solidFill>
            <a:schemeClr val="lt1">
              <a:hueOff val="0"/>
              <a:satOff val="0"/>
              <a:lumOff val="0"/>
              <a:alphaOff val="0"/>
            </a:scheme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sp>
    <dsp:sp modelId="{0BDF201A-18D9-44D8-8791-8138ED027CA6}">
      <dsp:nvSpPr>
        <dsp:cNvPr id="0" name=""/>
        <dsp:cNvSpPr/>
      </dsp:nvSpPr>
      <dsp:spPr>
        <a:xfrm>
          <a:off x="3749133" y="931974"/>
          <a:ext cx="3697018" cy="3066411"/>
        </a:xfrm>
        <a:prstGeom prst="rect">
          <a:avLst/>
        </a:prstGeom>
        <a:noFill/>
        <a:ln>
          <a:noFill/>
        </a:ln>
        <a:effectLst/>
        <a:scene3d>
          <a:camera prst="orthographicFront"/>
          <a:lightRig rig="threePt" dir="t"/>
        </a:scene3d>
        <a:sp3d>
          <a:bevelT/>
        </a:sp3d>
      </dsp:spPr>
      <dsp:style>
        <a:lnRef idx="0">
          <a:scrgbClr r="0" g="0" b="0"/>
        </a:lnRef>
        <a:fillRef idx="0">
          <a:scrgbClr r="0" g="0" b="0"/>
        </a:fillRef>
        <a:effectRef idx="0">
          <a:scrgbClr r="0" g="0" b="0"/>
        </a:effectRef>
        <a:fontRef idx="minor"/>
      </dsp:style>
      <dsp:txBody>
        <a:bodyPr spcFirstLastPara="0" vert="horz" wrap="square" lIns="257434" tIns="0" rIns="0" bIns="0" numCol="1" spcCol="1270" anchor="t" anchorCtr="0">
          <a:noAutofit/>
        </a:bodyPr>
        <a:lstStyle/>
        <a:p>
          <a:pPr lvl="0" algn="l" defTabSz="1422400">
            <a:lnSpc>
              <a:spcPct val="90000"/>
            </a:lnSpc>
            <a:spcBef>
              <a:spcPct val="0"/>
            </a:spcBef>
            <a:spcAft>
              <a:spcPct val="35000"/>
            </a:spcAft>
          </a:pPr>
          <a:r>
            <a:rPr lang="en-US" sz="3200" b="1" kern="1200" dirty="0" smtClean="0"/>
            <a:t>Full Collaboration</a:t>
          </a:r>
          <a:endParaRPr lang="en-US" sz="3200" b="1" kern="1200" dirty="0"/>
        </a:p>
      </dsp:txBody>
      <dsp:txXfrm>
        <a:off x="3749133" y="931974"/>
        <a:ext cx="3697018" cy="3066411"/>
      </dsp:txXfrm>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FD1B027-1B24-4DAA-9155-400C0AFA533C}" type="datetimeFigureOut">
              <a:rPr lang="en-US" smtClean="0"/>
              <a:pPr/>
              <a:t>9/27/2016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C5F4135-BF3B-4F02-BAFA-E94411EE1A5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r>
              <a:rPr lang="en-US" sz="1200" kern="1200" dirty="0" smtClean="0">
                <a:solidFill>
                  <a:schemeClr val="tx1"/>
                </a:solidFill>
                <a:latin typeface="+mn-lt"/>
                <a:ea typeface="+mn-ea"/>
                <a:cs typeface="+mn-cs"/>
              </a:rPr>
              <a:t>Hogue, 1993; Borden &amp; Perkins, 1998, 1999</a:t>
            </a:r>
          </a:p>
          <a:p>
            <a:r>
              <a:rPr lang="en-US" sz="1200" kern="1200" dirty="0" smtClean="0">
                <a:solidFill>
                  <a:schemeClr val="tx1"/>
                </a:solidFill>
                <a:latin typeface="+mn-lt"/>
                <a:ea typeface="+mn-ea"/>
                <a:cs typeface="+mn-cs"/>
              </a:rPr>
              <a:t>Frey, B.B., </a:t>
            </a:r>
            <a:r>
              <a:rPr lang="en-US" sz="1200" kern="1200" dirty="0" err="1" smtClean="0">
                <a:solidFill>
                  <a:schemeClr val="tx1"/>
                </a:solidFill>
                <a:latin typeface="+mn-lt"/>
                <a:ea typeface="+mn-ea"/>
                <a:cs typeface="+mn-cs"/>
              </a:rPr>
              <a:t>Lohmeier</a:t>
            </a:r>
            <a:r>
              <a:rPr lang="en-US" sz="1200" kern="1200" dirty="0" smtClean="0">
                <a:solidFill>
                  <a:schemeClr val="tx1"/>
                </a:solidFill>
                <a:latin typeface="+mn-lt"/>
                <a:ea typeface="+mn-ea"/>
                <a:cs typeface="+mn-cs"/>
              </a:rPr>
              <a:t>, J.H., Lee, S.W., &amp; </a:t>
            </a:r>
            <a:r>
              <a:rPr lang="en-US" sz="1200" kern="1200" dirty="0" err="1" smtClean="0">
                <a:solidFill>
                  <a:schemeClr val="tx1"/>
                </a:solidFill>
                <a:latin typeface="+mn-lt"/>
                <a:ea typeface="+mn-ea"/>
                <a:cs typeface="+mn-cs"/>
              </a:rPr>
              <a:t>Tollefson</a:t>
            </a:r>
            <a:r>
              <a:rPr lang="en-US" sz="1200" kern="1200" dirty="0" smtClean="0">
                <a:solidFill>
                  <a:schemeClr val="tx1"/>
                </a:solidFill>
                <a:latin typeface="+mn-lt"/>
                <a:ea typeface="+mn-ea"/>
                <a:cs typeface="+mn-cs"/>
              </a:rPr>
              <a:t>, N. (2006). Measuring collaboration among grant partners. </a:t>
            </a:r>
            <a:r>
              <a:rPr lang="en-US" sz="1200" i="1" kern="1200" dirty="0" smtClean="0">
                <a:solidFill>
                  <a:schemeClr val="tx1"/>
                </a:solidFill>
                <a:latin typeface="+mn-lt"/>
                <a:ea typeface="+mn-ea"/>
                <a:cs typeface="+mn-cs"/>
              </a:rPr>
              <a:t>American Journal of Evaluation, 27, </a:t>
            </a:r>
            <a:r>
              <a:rPr lang="en-US" sz="1200" kern="1200" dirty="0" smtClean="0">
                <a:solidFill>
                  <a:schemeClr val="tx1"/>
                </a:solidFill>
                <a:latin typeface="+mn-lt"/>
                <a:ea typeface="+mn-ea"/>
                <a:cs typeface="+mn-cs"/>
              </a:rPr>
              <a:t>3, 383-392</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Collaboration is generally treated as meaning the cooperative way that two or more entities work together towards a shared goal. The School Program Evaluation and Research Team developed the </a:t>
            </a:r>
            <a:r>
              <a:rPr lang="en-US" sz="1200" i="1" kern="1200" dirty="0" smtClean="0">
                <a:solidFill>
                  <a:schemeClr val="tx1"/>
                </a:solidFill>
                <a:latin typeface="+mn-lt"/>
                <a:ea typeface="+mn-ea"/>
                <a:cs typeface="+mn-cs"/>
              </a:rPr>
              <a:t>Levels of Collaboration </a:t>
            </a:r>
            <a:r>
              <a:rPr lang="en-US" sz="1200" kern="1200" dirty="0" smtClean="0">
                <a:solidFill>
                  <a:schemeClr val="tx1"/>
                </a:solidFill>
                <a:latin typeface="+mn-lt"/>
                <a:ea typeface="+mn-ea"/>
                <a:cs typeface="+mn-cs"/>
              </a:rPr>
              <a:t>scale, based on the work of other collaboration researchers (Hogue, 1993; Borden &amp; Perkins, 1998, 1999) to measure progress over the five stages of collaboration. The five stages are described as:</a:t>
            </a:r>
          </a:p>
          <a:p>
            <a:r>
              <a:rPr lang="en-US" sz="1200" kern="1200" dirty="0" smtClean="0">
                <a:solidFill>
                  <a:schemeClr val="tx1"/>
                </a:solidFill>
                <a:latin typeface="+mn-lt"/>
                <a:ea typeface="+mn-ea"/>
                <a:cs typeface="+mn-cs"/>
              </a:rPr>
              <a:t>1. Networking-Aware of organization</a:t>
            </a:r>
          </a:p>
          <a:p>
            <a:r>
              <a:rPr lang="en-US" sz="1200" kern="1200" dirty="0" smtClean="0">
                <a:solidFill>
                  <a:schemeClr val="tx1"/>
                </a:solidFill>
                <a:latin typeface="+mn-lt"/>
                <a:ea typeface="+mn-ea"/>
                <a:cs typeface="+mn-cs"/>
              </a:rPr>
              <a:t>-Loosely defined roles</a:t>
            </a:r>
          </a:p>
          <a:p>
            <a:r>
              <a:rPr lang="en-US" sz="1200" kern="1200" dirty="0" smtClean="0">
                <a:solidFill>
                  <a:schemeClr val="tx1"/>
                </a:solidFill>
                <a:latin typeface="+mn-lt"/>
                <a:ea typeface="+mn-ea"/>
                <a:cs typeface="+mn-cs"/>
              </a:rPr>
              <a:t>-Little communication </a:t>
            </a:r>
          </a:p>
          <a:p>
            <a:r>
              <a:rPr lang="en-US" sz="1200" kern="1200" dirty="0" smtClean="0">
                <a:solidFill>
                  <a:schemeClr val="tx1"/>
                </a:solidFill>
                <a:latin typeface="+mn-lt"/>
                <a:ea typeface="+mn-ea"/>
                <a:cs typeface="+mn-cs"/>
              </a:rPr>
              <a:t>-All decisions are made independently</a:t>
            </a:r>
          </a:p>
          <a:p>
            <a:r>
              <a:rPr lang="en-US" sz="1200" kern="1200" dirty="0" smtClean="0">
                <a:solidFill>
                  <a:schemeClr val="tx1"/>
                </a:solidFill>
                <a:latin typeface="+mn-lt"/>
                <a:ea typeface="+mn-ea"/>
                <a:cs typeface="+mn-cs"/>
              </a:rPr>
              <a:t>2. Cooperation-Provide information to each other</a:t>
            </a:r>
          </a:p>
          <a:p>
            <a:r>
              <a:rPr lang="en-US" sz="1200" kern="1200" dirty="0" smtClean="0">
                <a:solidFill>
                  <a:schemeClr val="tx1"/>
                </a:solidFill>
                <a:latin typeface="+mn-lt"/>
                <a:ea typeface="+mn-ea"/>
                <a:cs typeface="+mn-cs"/>
              </a:rPr>
              <a:t>-Somewhat defined roles </a:t>
            </a:r>
          </a:p>
          <a:p>
            <a:r>
              <a:rPr lang="en-US" sz="1200" kern="1200" dirty="0" smtClean="0">
                <a:solidFill>
                  <a:schemeClr val="tx1"/>
                </a:solidFill>
                <a:latin typeface="+mn-lt"/>
                <a:ea typeface="+mn-ea"/>
                <a:cs typeface="+mn-cs"/>
              </a:rPr>
              <a:t>-Formal communication </a:t>
            </a:r>
          </a:p>
          <a:p>
            <a:r>
              <a:rPr lang="en-US" sz="1200" kern="1200" dirty="0" smtClean="0">
                <a:solidFill>
                  <a:schemeClr val="tx1"/>
                </a:solidFill>
                <a:latin typeface="+mn-lt"/>
                <a:ea typeface="+mn-ea"/>
                <a:cs typeface="+mn-cs"/>
              </a:rPr>
              <a:t>-All decisions are made independently</a:t>
            </a:r>
          </a:p>
          <a:p>
            <a:r>
              <a:rPr lang="en-US" sz="1200" kern="1200" dirty="0" smtClean="0">
                <a:solidFill>
                  <a:schemeClr val="tx1"/>
                </a:solidFill>
                <a:latin typeface="+mn-lt"/>
                <a:ea typeface="+mn-ea"/>
                <a:cs typeface="+mn-cs"/>
              </a:rPr>
              <a:t>3. Coordination-Share information and resources</a:t>
            </a:r>
          </a:p>
          <a:p>
            <a:r>
              <a:rPr lang="en-US" sz="1200" kern="1200" dirty="0" smtClean="0">
                <a:solidFill>
                  <a:schemeClr val="tx1"/>
                </a:solidFill>
                <a:latin typeface="+mn-lt"/>
                <a:ea typeface="+mn-ea"/>
                <a:cs typeface="+mn-cs"/>
              </a:rPr>
              <a:t> -Defined roles</a:t>
            </a:r>
          </a:p>
          <a:p>
            <a:r>
              <a:rPr lang="en-US" sz="1200" kern="1200" dirty="0" smtClean="0">
                <a:solidFill>
                  <a:schemeClr val="tx1"/>
                </a:solidFill>
                <a:latin typeface="+mn-lt"/>
                <a:ea typeface="+mn-ea"/>
                <a:cs typeface="+mn-cs"/>
              </a:rPr>
              <a:t> -Frequent communication</a:t>
            </a:r>
          </a:p>
          <a:p>
            <a:r>
              <a:rPr lang="en-US" sz="1200" kern="1200" dirty="0" smtClean="0">
                <a:solidFill>
                  <a:schemeClr val="tx1"/>
                </a:solidFill>
                <a:latin typeface="+mn-lt"/>
                <a:ea typeface="+mn-ea"/>
                <a:cs typeface="+mn-cs"/>
              </a:rPr>
              <a:t> -Some shared decision making</a:t>
            </a:r>
          </a:p>
          <a:p>
            <a:r>
              <a:rPr lang="en-US" sz="1200" kern="1200" dirty="0" smtClean="0">
                <a:solidFill>
                  <a:schemeClr val="tx1"/>
                </a:solidFill>
                <a:latin typeface="+mn-lt"/>
                <a:ea typeface="+mn-ea"/>
                <a:cs typeface="+mn-cs"/>
              </a:rPr>
              <a:t>4. Coalition	-Share ideas</a:t>
            </a:r>
          </a:p>
          <a:p>
            <a:r>
              <a:rPr lang="en-US" sz="1200" kern="1200" dirty="0" smtClean="0">
                <a:solidFill>
                  <a:schemeClr val="tx1"/>
                </a:solidFill>
                <a:latin typeface="+mn-lt"/>
                <a:ea typeface="+mn-ea"/>
                <a:cs typeface="+mn-cs"/>
              </a:rPr>
              <a:t>-Share resources</a:t>
            </a:r>
          </a:p>
          <a:p>
            <a:r>
              <a:rPr lang="en-US" sz="1200" kern="1200" dirty="0" smtClean="0">
                <a:solidFill>
                  <a:schemeClr val="tx1"/>
                </a:solidFill>
                <a:latin typeface="+mn-lt"/>
                <a:ea typeface="+mn-ea"/>
                <a:cs typeface="+mn-cs"/>
              </a:rPr>
              <a:t>-Frequent and prioritized communication</a:t>
            </a:r>
          </a:p>
          <a:p>
            <a:r>
              <a:rPr lang="en-US" sz="1200" kern="1200" dirty="0" smtClean="0">
                <a:solidFill>
                  <a:schemeClr val="tx1"/>
                </a:solidFill>
                <a:latin typeface="+mn-lt"/>
                <a:ea typeface="+mn-ea"/>
                <a:cs typeface="+mn-cs"/>
              </a:rPr>
              <a:t>-All members have a vote in decision making</a:t>
            </a:r>
          </a:p>
          <a:p>
            <a:r>
              <a:rPr lang="en-US" sz="1200" kern="1200" dirty="0" smtClean="0">
                <a:solidFill>
                  <a:schemeClr val="tx1"/>
                </a:solidFill>
                <a:latin typeface="+mn-lt"/>
                <a:ea typeface="+mn-ea"/>
                <a:cs typeface="+mn-cs"/>
              </a:rPr>
              <a:t>5. Collaboration-Members belong to one system</a:t>
            </a:r>
          </a:p>
          <a:p>
            <a:r>
              <a:rPr lang="en-US" sz="1200" kern="1200" dirty="0" smtClean="0">
                <a:solidFill>
                  <a:schemeClr val="tx1"/>
                </a:solidFill>
                <a:latin typeface="+mn-lt"/>
                <a:ea typeface="+mn-ea"/>
                <a:cs typeface="+mn-cs"/>
              </a:rPr>
              <a:t> -Frequent communication is characterized by mutual trust</a:t>
            </a:r>
          </a:p>
          <a:p>
            <a:r>
              <a:rPr lang="en-US" sz="1200" kern="1200" dirty="0" smtClean="0">
                <a:solidFill>
                  <a:schemeClr val="tx1"/>
                </a:solidFill>
                <a:latin typeface="+mn-lt"/>
                <a:ea typeface="+mn-ea"/>
                <a:cs typeface="+mn-cs"/>
              </a:rPr>
              <a:t> -Consensus is reached on all decisions</a:t>
            </a:r>
          </a:p>
          <a:p>
            <a:r>
              <a:rPr lang="en-US" sz="1200" kern="1200" dirty="0" smtClean="0">
                <a:solidFill>
                  <a:schemeClr val="tx1"/>
                </a:solidFill>
                <a:latin typeface="+mn-lt"/>
                <a:ea typeface="+mn-ea"/>
                <a:cs typeface="+mn-cs"/>
              </a:rPr>
              <a:t>It is also possible that some partner groups have no interaction with other groups, especially at baseline, and this possibility is reflected in the instrumentation by allowing respondents to choose “0” to indicate no collaboration whatsoever.</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Given the definitions of each level, during administration of the scale, respondents are asked to what extent they collaborate with each other grant partner. Answer options are on a 0 to 5 scale with 0 indicating “no interaction at all” and 5 indicating the </a:t>
            </a:r>
            <a:r>
              <a:rPr lang="en-US" sz="1200" i="1" kern="1200" dirty="0" smtClean="0">
                <a:solidFill>
                  <a:schemeClr val="tx1"/>
                </a:solidFill>
                <a:latin typeface="+mn-lt"/>
                <a:ea typeface="+mn-ea"/>
                <a:cs typeface="+mn-cs"/>
              </a:rPr>
              <a:t>collaboration</a:t>
            </a:r>
            <a:r>
              <a:rPr lang="en-US" sz="1200" kern="1200" dirty="0" smtClean="0">
                <a:solidFill>
                  <a:schemeClr val="tx1"/>
                </a:solidFill>
                <a:latin typeface="+mn-lt"/>
                <a:ea typeface="+mn-ea"/>
                <a:cs typeface="+mn-cs"/>
              </a:rPr>
              <a:t> level using Hogue’s taxonomy.</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Data collected with the </a:t>
            </a:r>
            <a:r>
              <a:rPr lang="en-US" sz="1200" i="1" kern="1200" dirty="0" smtClean="0">
                <a:solidFill>
                  <a:schemeClr val="tx1"/>
                </a:solidFill>
                <a:latin typeface="+mn-lt"/>
                <a:ea typeface="+mn-ea"/>
                <a:cs typeface="+mn-cs"/>
              </a:rPr>
              <a:t>Levels of Collaboration</a:t>
            </a:r>
            <a:r>
              <a:rPr lang="en-US" sz="1200" kern="1200" dirty="0" smtClean="0">
                <a:solidFill>
                  <a:schemeClr val="tx1"/>
                </a:solidFill>
                <a:latin typeface="+mn-lt"/>
                <a:ea typeface="+mn-ea"/>
                <a:cs typeface="+mn-cs"/>
              </a:rPr>
              <a:t> scale can be reported quantitatively utilizing different formats and different summations depending on the interests of evaluators, grant directors and stakeholders. Collaboration can be reported as the mean level of perceived collaboration across all respondents for all partners, summarized in other meaningful ways, or provided as raw data in a table. Because, by definition, collaboration only exists when two or more parties interact with each other, situations where two partners report different levels of collaboration with each other represent areas for exploration and discussion between those partners. As the scale assesses perceptions of collaboration, different perceptions by two collaborating partners may both be valid responses.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CAPT – Levels of Collaboration- Understanding</a:t>
            </a:r>
            <a:r>
              <a:rPr lang="en-US" sz="1200" kern="1200" baseline="0" dirty="0" smtClean="0">
                <a:solidFill>
                  <a:schemeClr val="tx1"/>
                </a:solidFill>
                <a:latin typeface="+mn-lt"/>
                <a:ea typeface="+mn-ea"/>
                <a:cs typeface="+mn-cs"/>
              </a:rPr>
              <a:t> the Basics</a:t>
            </a:r>
          </a:p>
          <a:p>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dirty="0" smtClean="0"/>
              <a:t>There are many different ways for stakeholders to work together. Collaboration between partners can range from informal (e.g., two agencies sharing information) to much more organized (e.g., multiple organizations working closely to achieve a shared vision). The following chart describes four levels of collaboration: networking, cooperation, coordination, and full collaboration. We suggest using the chart to determine your current level of involvement with a partner, as well as options for deepening this relationship over time. You can also use the chart to explore different options for collaborating with new partners. Please note that no single type of collaboration is “better” than another. The best type is the one that is the best fit, given what you and your partners hope to achieve. </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0C5F4135-BF3B-4F02-BAFA-E94411EE1A53}"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059785" y="4345230"/>
            <a:ext cx="7772400" cy="1221640"/>
          </a:xfrm>
          <a:effectLst>
            <a:outerShdw blurRad="50800" dist="38100" dir="2700000" algn="tl" rotWithShape="0">
              <a:prstClr val="black">
                <a:alpha val="82000"/>
              </a:prstClr>
            </a:outerShdw>
          </a:effectLst>
        </p:spPr>
        <p:txBody>
          <a:bodyPr>
            <a:normAutofit/>
          </a:bodyPr>
          <a:lstStyle>
            <a:lvl1pPr algn="r">
              <a:defRPr sz="3600">
                <a:solidFill>
                  <a:schemeClr val="bg1"/>
                </a:solidFill>
              </a:defRPr>
            </a:lvl1pPr>
          </a:lstStyle>
          <a:p>
            <a:r>
              <a:rPr lang="en-US" dirty="0" smtClean="0"/>
              <a:t>Click to edit </a:t>
            </a:r>
            <a:br>
              <a:rPr lang="en-US" dirty="0" smtClean="0"/>
            </a:br>
            <a:r>
              <a:rPr lang="en-US" dirty="0" smtClean="0"/>
              <a:t>Master title style</a:t>
            </a:r>
            <a:endParaRPr lang="en-US" dirty="0"/>
          </a:p>
        </p:txBody>
      </p:sp>
      <p:sp>
        <p:nvSpPr>
          <p:cNvPr id="3" name="Subtitle 2"/>
          <p:cNvSpPr>
            <a:spLocks noGrp="1"/>
          </p:cNvSpPr>
          <p:nvPr>
            <p:ph type="subTitle" idx="1"/>
          </p:nvPr>
        </p:nvSpPr>
        <p:spPr>
          <a:xfrm>
            <a:off x="2434130" y="5719575"/>
            <a:ext cx="6400800" cy="458115"/>
          </a:xfrm>
        </p:spPr>
        <p:txBody>
          <a:bodyPr>
            <a:normAutofit/>
          </a:bodyPr>
          <a:lstStyle>
            <a:lvl1pPr marL="0" indent="0" algn="r">
              <a:buNone/>
              <a:defRPr sz="2800">
                <a:solidFill>
                  <a:srgbClr val="FFFF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9/27/2016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325387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9/27/2016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47760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074F12-AA26-4AC8-9962-C36BB8F32554}" type="datetimeFigureOut">
              <a:rPr lang="en-US" smtClean="0"/>
              <a:pPr/>
              <a:t>9/27/2016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342866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074F12-AA26-4AC8-9962-C36BB8F32554}" type="datetimeFigureOut">
              <a:rPr lang="en-US" smtClean="0"/>
              <a:pPr/>
              <a:t>9/27/2016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89360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27605"/>
            <a:ext cx="8229600" cy="584623"/>
          </a:xfrm>
        </p:spPr>
        <p:txBody>
          <a:bodyPr>
            <a:normAutofit/>
          </a:bodyPr>
          <a:lstStyle>
            <a:lvl1pPr algn="l">
              <a:defRPr sz="3600">
                <a:solidFill>
                  <a:srgbClr val="FF0000"/>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138425"/>
            <a:ext cx="8229600" cy="4525963"/>
          </a:xfrm>
        </p:spPr>
        <p:txBody>
          <a:bodyPr/>
          <a:lstStyle>
            <a:lvl1pPr>
              <a:defRPr sz="2800">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9/27/2016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1664471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17900" y="427342"/>
            <a:ext cx="6710784" cy="863788"/>
          </a:xfrm>
        </p:spPr>
        <p:txBody>
          <a:bodyPr>
            <a:normAutofit/>
          </a:bodyPr>
          <a:lstStyle>
            <a:lvl1pPr algn="l">
              <a:defRPr sz="3600">
                <a:solidFill>
                  <a:srgbClr val="FF0000"/>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1517900" y="1291130"/>
            <a:ext cx="6710784" cy="4275740"/>
          </a:xfrm>
        </p:spPr>
        <p:txBody>
          <a:bodyPr/>
          <a:lstStyle>
            <a:lvl1pPr>
              <a:defRPr sz="2800">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9/27/2016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162939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9/27/2016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386344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3074F12-AA26-4AC8-9962-C36BB8F32554}" type="datetimeFigureOut">
              <a:rPr lang="en-US" smtClean="0"/>
              <a:pPr/>
              <a:t>9/27/2016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355679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27605"/>
            <a:ext cx="8229600" cy="584622"/>
          </a:xfrm>
        </p:spPr>
        <p:txBody>
          <a:bodyPr>
            <a:normAutofit/>
          </a:bodyPr>
          <a:lstStyle>
            <a:lvl1pPr algn="l">
              <a:defRPr sz="3600">
                <a:solidFill>
                  <a:srgbClr val="FF0000"/>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272088"/>
            <a:ext cx="4040188" cy="639762"/>
          </a:xfrm>
        </p:spPr>
        <p:txBody>
          <a:bodyPr anchor="b"/>
          <a:lstStyle>
            <a:lvl1pPr marL="0" indent="0">
              <a:buNone/>
              <a:defRPr sz="2400" b="1">
                <a:solidFill>
                  <a:srgbClr val="FF000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01950"/>
            <a:ext cx="4040188" cy="3798583"/>
          </a:xfrm>
        </p:spPr>
        <p:txBody>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272088"/>
            <a:ext cx="4041775" cy="639762"/>
          </a:xfrm>
        </p:spPr>
        <p:txBody>
          <a:bodyPr anchor="b"/>
          <a:lstStyle>
            <a:lvl1pPr marL="0" indent="0">
              <a:buNone/>
              <a:defRPr sz="2400" b="1">
                <a:solidFill>
                  <a:srgbClr val="FF000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01950"/>
            <a:ext cx="4041775" cy="3798583"/>
          </a:xfrm>
        </p:spPr>
        <p:txBody>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p>
            <a:fld id="{53074F12-AA26-4AC8-9962-C36BB8F32554}" type="datetimeFigureOut">
              <a:rPr lang="en-US" smtClean="0"/>
              <a:pPr/>
              <a:t>9/27/2016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412291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3074F12-AA26-4AC8-9962-C36BB8F32554}" type="datetimeFigureOut">
              <a:rPr lang="en-US" smtClean="0"/>
              <a:pPr/>
              <a:t>9/27/2016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30297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9/27/2016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425186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9/27/2016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31744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9/27/2016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a:t>
            </a:fld>
            <a:endParaRPr lang="en-US"/>
          </a:p>
        </p:txBody>
      </p:sp>
    </p:spTree>
    <p:extLst>
      <p:ext uri="{BB962C8B-B14F-4D97-AF65-F5344CB8AC3E}">
        <p14:creationId xmlns="" xmlns:p14="http://schemas.microsoft.com/office/powerpoint/2010/main" val="1944039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3.xml"/><Relationship Id="rId1" Type="http://schemas.openxmlformats.org/officeDocument/2006/relationships/tags" Target="../tags/tag11.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2.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3.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3.xml"/><Relationship Id="rId1" Type="http://schemas.openxmlformats.org/officeDocument/2006/relationships/tags" Target="../tags/tag14.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5.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6.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7.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8.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9.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0.xml"/></Relationships>
</file>

<file path=ppt/slides/_rels/slide2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3.xml"/><Relationship Id="rId1" Type="http://schemas.openxmlformats.org/officeDocument/2006/relationships/tags" Target="../tags/tag21.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22.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23.xml"/></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3.xml"/><Relationship Id="rId1" Type="http://schemas.openxmlformats.org/officeDocument/2006/relationships/tags" Target="../tags/tag24.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5.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6.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7.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8.xml"/></Relationships>
</file>

<file path=ppt/slides/_rels/slide29.xml.rels><?xml version="1.0" encoding="UTF-8" standalone="yes"?>
<Relationships xmlns="http://schemas.openxmlformats.org/package/2006/relationships"><Relationship Id="rId3" Type="http://schemas.openxmlformats.org/officeDocument/2006/relationships/hyperlink" Target="http://www.google.com/url?sa=i&amp;rct=j&amp;q=&amp;esrc=s&amp;frm=1&amp;source=images&amp;cd=&amp;cad=rja&amp;uact=8&amp;ved=0ahUKEwjGren-wrnOAhXGwiYKHfCMBo0QjRwIBw&amp;url=http://www.americancanoe.org/store/ViewProduct.aspx?ID=1862667&amp;bvm=bv.129422649,d.eWE&amp;psig=AFQjCNGu_AYmq_p7iMIxWVsAQ5hLp61Wrg&amp;ust=1471010392115349" TargetMode="External"/><Relationship Id="rId2" Type="http://schemas.openxmlformats.org/officeDocument/2006/relationships/slideLayout" Target="../slideLayouts/slideLayout3.xml"/><Relationship Id="rId1" Type="http://schemas.openxmlformats.org/officeDocument/2006/relationships/tags" Target="../tags/tag29.xml"/><Relationship Id="rId4" Type="http://schemas.openxmlformats.org/officeDocument/2006/relationships/image" Target="../media/image6.jpe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0.xml"/></Relationships>
</file>

<file path=ppt/slides/_rels/slide3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3.xml"/><Relationship Id="rId1" Type="http://schemas.openxmlformats.org/officeDocument/2006/relationships/tags" Target="../tags/tag31.xml"/><Relationship Id="rId6" Type="http://schemas.openxmlformats.org/officeDocument/2006/relationships/image" Target="../media/image10.jpeg"/><Relationship Id="rId5" Type="http://schemas.openxmlformats.org/officeDocument/2006/relationships/image" Target="../media/image9.jpeg"/><Relationship Id="rId4" Type="http://schemas.openxmlformats.org/officeDocument/2006/relationships/image" Target="../media/image8.jpeg"/></Relationships>
</file>

<file path=ppt/slides/_rels/slide3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3.xml"/><Relationship Id="rId1" Type="http://schemas.openxmlformats.org/officeDocument/2006/relationships/tags" Target="../tags/tag32.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3.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4.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5.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36.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3.xml"/><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6.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notesSlide" Target="../notesSlides/notesSlide1.xml"/><Relationship Id="rId7" Type="http://schemas.openxmlformats.org/officeDocument/2006/relationships/diagramQuickStyle" Target="../diagrams/quickStyle1.xml"/><Relationship Id="rId2" Type="http://schemas.openxmlformats.org/officeDocument/2006/relationships/slideLayout" Target="../slideLayouts/slideLayout3.xml"/><Relationship Id="rId1" Type="http://schemas.openxmlformats.org/officeDocument/2006/relationships/tags" Target="../tags/tag6.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3.jpeg"/><Relationship Id="rId9" Type="http://schemas.microsoft.com/office/2007/relationships/diagramDrawing" Target="../diagrams/drawing1.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7.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8.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113885" y="4345230"/>
            <a:ext cx="4718300" cy="1221640"/>
          </a:xfrm>
        </p:spPr>
        <p:txBody>
          <a:bodyPr>
            <a:normAutofit fontScale="90000"/>
          </a:bodyPr>
          <a:lstStyle/>
          <a:p>
            <a:r>
              <a:rPr lang="en-US" dirty="0" smtClean="0"/>
              <a:t>Building Strong Collaborative Community Efforts</a:t>
            </a:r>
            <a:endParaRPr lang="en-US" dirty="0"/>
          </a:p>
        </p:txBody>
      </p:sp>
      <p:sp>
        <p:nvSpPr>
          <p:cNvPr id="3" name="Subtitle 2"/>
          <p:cNvSpPr>
            <a:spLocks noGrp="1"/>
          </p:cNvSpPr>
          <p:nvPr>
            <p:ph type="subTitle" idx="1"/>
          </p:nvPr>
        </p:nvSpPr>
        <p:spPr>
          <a:xfrm>
            <a:off x="2434130" y="5719575"/>
            <a:ext cx="6400800" cy="916230"/>
          </a:xfrm>
        </p:spPr>
        <p:txBody>
          <a:bodyPr>
            <a:normAutofit fontScale="92500" lnSpcReduction="10000"/>
          </a:bodyPr>
          <a:lstStyle/>
          <a:p>
            <a:r>
              <a:rPr lang="en-US" dirty="0" smtClean="0"/>
              <a:t>Greg Pliler</a:t>
            </a:r>
          </a:p>
          <a:p>
            <a:r>
              <a:rPr lang="en-US" dirty="0" smtClean="0"/>
              <a:t>Midwest Counterdrug Training Center</a:t>
            </a:r>
          </a:p>
          <a:p>
            <a:endParaRPr lang="en-US" dirty="0"/>
          </a:p>
        </p:txBody>
      </p:sp>
    </p:spTree>
    <p:custDataLst>
      <p:tags r:id="rId1"/>
    </p:custDataLst>
    <p:extLst>
      <p:ext uri="{BB962C8B-B14F-4D97-AF65-F5344CB8AC3E}">
        <p14:creationId xmlns="" xmlns:p14="http://schemas.microsoft.com/office/powerpoint/2010/main" val="3639203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Should we start a new coalition?</a:t>
            </a:r>
            <a:endParaRPr lang="en-US" dirty="0"/>
          </a:p>
        </p:txBody>
      </p:sp>
      <p:sp>
        <p:nvSpPr>
          <p:cNvPr id="3" name="Content Placeholder 2"/>
          <p:cNvSpPr>
            <a:spLocks noGrp="1"/>
          </p:cNvSpPr>
          <p:nvPr>
            <p:ph idx="1"/>
          </p:nvPr>
        </p:nvSpPr>
        <p:spPr/>
        <p:txBody>
          <a:bodyPr/>
          <a:lstStyle/>
          <a:p>
            <a:pPr algn="ctr">
              <a:buNone/>
            </a:pPr>
            <a:endParaRPr lang="en-US" dirty="0" smtClean="0"/>
          </a:p>
          <a:p>
            <a:pPr algn="ctr">
              <a:buNone/>
            </a:pPr>
            <a:endParaRPr lang="en-US" dirty="0" smtClean="0"/>
          </a:p>
          <a:p>
            <a:pPr algn="ctr">
              <a:buNone/>
            </a:pPr>
            <a:r>
              <a:rPr lang="en-US" sz="4400" dirty="0" smtClean="0"/>
              <a:t>Is a Coalition Right for You?</a:t>
            </a:r>
          </a:p>
          <a:p>
            <a:pPr algn="ctr">
              <a:buNone/>
            </a:pPr>
            <a:r>
              <a:rPr lang="en-US" sz="4400" dirty="0" smtClean="0"/>
              <a:t>Questionnaire </a:t>
            </a:r>
            <a:endParaRPr lang="en-US" sz="4400" dirty="0" smtClean="0"/>
          </a:p>
          <a:p>
            <a:pPr algn="ctr">
              <a:buNone/>
            </a:pPr>
            <a:r>
              <a:rPr lang="en-US" sz="4400" dirty="0" smtClean="0"/>
              <a:t>(page 9)</a:t>
            </a:r>
            <a:endParaRPr lang="en-US" sz="4400" dirty="0" smtClean="0"/>
          </a:p>
          <a:p>
            <a:pPr algn="ctr">
              <a:buNone/>
            </a:pPr>
            <a:endParaRPr lang="en-US" dirty="0"/>
          </a:p>
        </p:txBody>
      </p:sp>
    </p:spTree>
    <p:custDataLst>
      <p:tags r:id="rId1"/>
    </p:custData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l"/>
            <a:r>
              <a:rPr lang="en-US" dirty="0" smtClean="0"/>
              <a:t>Lead </a:t>
            </a:r>
            <a:r>
              <a:rPr lang="en-US" dirty="0" smtClean="0"/>
              <a:t>Agencies (page 10)</a:t>
            </a:r>
            <a:endParaRPr lang="en-US" dirty="0"/>
          </a:p>
        </p:txBody>
      </p:sp>
      <p:sp>
        <p:nvSpPr>
          <p:cNvPr id="5" name="Content Placeholder 4"/>
          <p:cNvSpPr>
            <a:spLocks noGrp="1"/>
          </p:cNvSpPr>
          <p:nvPr>
            <p:ph idx="1"/>
          </p:nvPr>
        </p:nvSpPr>
        <p:spPr>
          <a:xfrm>
            <a:off x="1517900" y="1291129"/>
            <a:ext cx="6710784" cy="5039265"/>
          </a:xfrm>
        </p:spPr>
        <p:txBody>
          <a:bodyPr>
            <a:normAutofit lnSpcReduction="10000"/>
          </a:bodyPr>
          <a:lstStyle/>
          <a:p>
            <a:r>
              <a:rPr lang="en-US" dirty="0" smtClean="0"/>
              <a:t>Strong links to and respect for the local community</a:t>
            </a:r>
          </a:p>
          <a:p>
            <a:r>
              <a:rPr lang="en-US" dirty="0" smtClean="0"/>
              <a:t>Has respect of community organizations and key leaders and perception as neutral entity</a:t>
            </a:r>
          </a:p>
          <a:p>
            <a:r>
              <a:rPr lang="en-US" dirty="0" smtClean="0"/>
              <a:t>Understanding of community health issues, priority populations, and local politics</a:t>
            </a:r>
          </a:p>
          <a:p>
            <a:r>
              <a:rPr lang="en-US" dirty="0" smtClean="0"/>
              <a:t>Adoption within its own walls of positive health practices that support the activities of the coalition</a:t>
            </a:r>
          </a:p>
        </p:txBody>
      </p:sp>
      <p:sp>
        <p:nvSpPr>
          <p:cNvPr id="6" name="TextBox 5"/>
          <p:cNvSpPr txBox="1"/>
          <p:nvPr/>
        </p:nvSpPr>
        <p:spPr>
          <a:xfrm>
            <a:off x="2434130" y="6119336"/>
            <a:ext cx="3970330" cy="738664"/>
          </a:xfrm>
          <a:prstGeom prst="rect">
            <a:avLst/>
          </a:prstGeom>
          <a:noFill/>
        </p:spPr>
        <p:txBody>
          <a:bodyPr wrap="square" rtlCol="0">
            <a:spAutoFit/>
          </a:bodyPr>
          <a:lstStyle/>
          <a:p>
            <a:r>
              <a:rPr lang="en-US" sz="1200" dirty="0" err="1" smtClean="0"/>
              <a:t>Butterfoss</a:t>
            </a:r>
            <a:r>
              <a:rPr lang="en-US" sz="1200" dirty="0" smtClean="0"/>
              <a:t>, F. D. (2007). </a:t>
            </a:r>
            <a:r>
              <a:rPr lang="en-US" sz="1200" i="1" dirty="0" smtClean="0"/>
              <a:t>Coalitions and partnerships in community health</a:t>
            </a:r>
            <a:r>
              <a:rPr lang="en-US" sz="1200" dirty="0" smtClean="0"/>
              <a:t>. San Francisco, CA: </a:t>
            </a:r>
            <a:r>
              <a:rPr lang="en-US" sz="1200" dirty="0" err="1" smtClean="0"/>
              <a:t>Jossey</a:t>
            </a:r>
            <a:r>
              <a:rPr lang="en-US" sz="1200" dirty="0" smtClean="0"/>
              <a:t>-Bass.</a:t>
            </a:r>
          </a:p>
          <a:p>
            <a:endParaRPr lang="en-US" dirty="0"/>
          </a:p>
        </p:txBody>
      </p:sp>
    </p:spTree>
    <p:custDataLst>
      <p:tags r:id="rId1"/>
    </p:custDataLst>
    <p:extLst>
      <p:ext uri="{BB962C8B-B14F-4D97-AF65-F5344CB8AC3E}">
        <p14:creationId xmlns="" xmlns:p14="http://schemas.microsoft.com/office/powerpoint/2010/main" val="11016338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3555" y="374900"/>
            <a:ext cx="6710784" cy="863788"/>
          </a:xfrm>
        </p:spPr>
        <p:txBody>
          <a:bodyPr/>
          <a:lstStyle/>
          <a:p>
            <a:pPr algn="l"/>
            <a:r>
              <a:rPr lang="en-US" dirty="0" smtClean="0"/>
              <a:t>Lead Agencies</a:t>
            </a:r>
            <a:endParaRPr lang="en-US" dirty="0"/>
          </a:p>
        </p:txBody>
      </p:sp>
      <p:sp>
        <p:nvSpPr>
          <p:cNvPr id="5" name="Content Placeholder 4"/>
          <p:cNvSpPr>
            <a:spLocks noGrp="1"/>
          </p:cNvSpPr>
          <p:nvPr>
            <p:ph idx="1"/>
          </p:nvPr>
        </p:nvSpPr>
        <p:spPr>
          <a:xfrm>
            <a:off x="296260" y="1138425"/>
            <a:ext cx="6710784" cy="5039265"/>
          </a:xfrm>
        </p:spPr>
        <p:txBody>
          <a:bodyPr>
            <a:normAutofit/>
          </a:bodyPr>
          <a:lstStyle/>
          <a:p>
            <a:r>
              <a:rPr lang="en-US" dirty="0" smtClean="0"/>
              <a:t>Ability to serve as an umbrella organization (501(c)(3))</a:t>
            </a:r>
          </a:p>
          <a:p>
            <a:r>
              <a:rPr lang="en-US" dirty="0" smtClean="0"/>
              <a:t>“Deep Pockets” or at least a reserve of resources to support the basic administrative needs of the coalition</a:t>
            </a:r>
          </a:p>
          <a:p>
            <a:r>
              <a:rPr lang="en-US" dirty="0" smtClean="0"/>
              <a:t>Staff support through employment and benefits structure</a:t>
            </a:r>
          </a:p>
          <a:p>
            <a:r>
              <a:rPr lang="en-US" dirty="0" smtClean="0"/>
              <a:t>Development, media, and advocacy capabilities to promote the coalition</a:t>
            </a:r>
          </a:p>
        </p:txBody>
      </p:sp>
      <p:sp>
        <p:nvSpPr>
          <p:cNvPr id="6" name="TextBox 5"/>
          <p:cNvSpPr txBox="1"/>
          <p:nvPr/>
        </p:nvSpPr>
        <p:spPr>
          <a:xfrm>
            <a:off x="601671" y="5719575"/>
            <a:ext cx="3970330" cy="738664"/>
          </a:xfrm>
          <a:prstGeom prst="rect">
            <a:avLst/>
          </a:prstGeom>
          <a:noFill/>
        </p:spPr>
        <p:txBody>
          <a:bodyPr wrap="square" rtlCol="0">
            <a:spAutoFit/>
          </a:bodyPr>
          <a:lstStyle/>
          <a:p>
            <a:r>
              <a:rPr lang="en-US" sz="1200" dirty="0" err="1" smtClean="0"/>
              <a:t>Butterfoss</a:t>
            </a:r>
            <a:r>
              <a:rPr lang="en-US" sz="1200" dirty="0" smtClean="0"/>
              <a:t>, F. D. (2007). </a:t>
            </a:r>
            <a:r>
              <a:rPr lang="en-US" sz="1200" i="1" dirty="0" smtClean="0"/>
              <a:t>Coalitions and partnerships in community health</a:t>
            </a:r>
            <a:r>
              <a:rPr lang="en-US" sz="1200" dirty="0" smtClean="0"/>
              <a:t>. San Francisco, CA: </a:t>
            </a:r>
            <a:r>
              <a:rPr lang="en-US" sz="1200" dirty="0" err="1" smtClean="0"/>
              <a:t>Jossey</a:t>
            </a:r>
            <a:r>
              <a:rPr lang="en-US" sz="1200" dirty="0" smtClean="0"/>
              <a:t>-Bass.</a:t>
            </a:r>
          </a:p>
          <a:p>
            <a:endParaRPr lang="en-US" dirty="0"/>
          </a:p>
        </p:txBody>
      </p:sp>
    </p:spTree>
    <p:custDataLst>
      <p:tags r:id="rId1"/>
    </p:custDataLst>
    <p:extLst>
      <p:ext uri="{BB962C8B-B14F-4D97-AF65-F5344CB8AC3E}">
        <p14:creationId xmlns="" xmlns:p14="http://schemas.microsoft.com/office/powerpoint/2010/main" val="11016338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7"/>
            <a:ext cx="8229600" cy="6055757"/>
          </a:xfrm>
        </p:spPr>
        <p:txBody>
          <a:bodyPr>
            <a:normAutofit fontScale="90000"/>
          </a:bodyPr>
          <a:lstStyle/>
          <a:p>
            <a:pPr algn="l"/>
            <a:r>
              <a:rPr lang="en-US" dirty="0" smtClean="0"/>
              <a:t>Is my organization suited to be a lead agency?</a:t>
            </a:r>
            <a:br>
              <a:rPr lang="en-US" dirty="0" smtClean="0"/>
            </a:br>
            <a:r>
              <a:rPr lang="en-US" dirty="0" smtClean="0"/>
              <a:t/>
            </a:r>
            <a:br>
              <a:rPr lang="en-US" dirty="0" smtClean="0"/>
            </a:br>
            <a:r>
              <a:rPr lang="en-US" dirty="0" smtClean="0"/>
              <a:t/>
            </a:r>
            <a:br>
              <a:rPr lang="en-US" dirty="0" smtClean="0"/>
            </a:br>
            <a:r>
              <a:rPr lang="en-US" dirty="0" smtClean="0"/>
              <a:t>Who else in my community could or should be a lead agency?</a:t>
            </a:r>
            <a:br>
              <a:rPr lang="en-US" dirty="0" smtClean="0"/>
            </a:br>
            <a:r>
              <a:rPr lang="en-US" dirty="0" smtClean="0"/>
              <a:t/>
            </a:r>
            <a:br>
              <a:rPr lang="en-US" dirty="0" smtClean="0"/>
            </a:br>
            <a:r>
              <a:rPr lang="en-US" dirty="0" smtClean="0"/>
              <a:t/>
            </a:r>
            <a:br>
              <a:rPr lang="en-US" dirty="0" smtClean="0"/>
            </a:br>
            <a:endParaRPr lang="en-US" dirty="0"/>
          </a:p>
        </p:txBody>
      </p:sp>
    </p:spTree>
    <p:custDataLst>
      <p:tags r:id="rId1"/>
    </p:custData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algn="l"/>
            <a:r>
              <a:rPr lang="en-US" dirty="0" smtClean="0"/>
              <a:t>Key Individuals and </a:t>
            </a:r>
            <a:r>
              <a:rPr lang="en-US" dirty="0" smtClean="0"/>
              <a:t>Organizations (page 11)</a:t>
            </a:r>
            <a:endParaRPr lang="en-US" dirty="0"/>
          </a:p>
        </p:txBody>
      </p:sp>
      <p:sp>
        <p:nvSpPr>
          <p:cNvPr id="6" name="Content Placeholder 5"/>
          <p:cNvSpPr>
            <a:spLocks noGrp="1"/>
          </p:cNvSpPr>
          <p:nvPr>
            <p:ph idx="1"/>
          </p:nvPr>
        </p:nvSpPr>
        <p:spPr/>
        <p:txBody>
          <a:bodyPr/>
          <a:lstStyle/>
          <a:p>
            <a:r>
              <a:rPr lang="en-US" dirty="0" smtClean="0"/>
              <a:t>Leaders</a:t>
            </a:r>
          </a:p>
          <a:p>
            <a:r>
              <a:rPr lang="en-US" dirty="0" smtClean="0"/>
              <a:t>Administrative &amp; Facilitators</a:t>
            </a:r>
          </a:p>
          <a:p>
            <a:r>
              <a:rPr lang="en-US" dirty="0" smtClean="0"/>
              <a:t>Champions</a:t>
            </a:r>
          </a:p>
          <a:p>
            <a:r>
              <a:rPr lang="en-US" dirty="0" smtClean="0"/>
              <a:t>Technical Experts</a:t>
            </a:r>
          </a:p>
          <a:p>
            <a:r>
              <a:rPr lang="en-US" dirty="0" smtClean="0"/>
              <a:t>Evaluation Experts</a:t>
            </a:r>
          </a:p>
          <a:p>
            <a:r>
              <a:rPr lang="en-US" dirty="0" smtClean="0"/>
              <a:t>Community Experts</a:t>
            </a:r>
          </a:p>
          <a:p>
            <a:r>
              <a:rPr lang="en-US" dirty="0" smtClean="0"/>
              <a:t>The problem</a:t>
            </a:r>
          </a:p>
          <a:p>
            <a:r>
              <a:rPr lang="en-US" dirty="0" smtClean="0"/>
              <a:t>12 sectors</a:t>
            </a:r>
          </a:p>
          <a:p>
            <a:endParaRPr lang="en-US" dirty="0" smtClean="0"/>
          </a:p>
          <a:p>
            <a:endParaRPr lang="en-US" dirty="0"/>
          </a:p>
        </p:txBody>
      </p:sp>
    </p:spTree>
    <p:custDataLst>
      <p:tags r:id="rId1"/>
    </p:custDataLst>
    <p:extLst>
      <p:ext uri="{BB962C8B-B14F-4D97-AF65-F5344CB8AC3E}">
        <p14:creationId xmlns="" xmlns:p14="http://schemas.microsoft.com/office/powerpoint/2010/main" val="417078371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374900"/>
            <a:ext cx="6710784" cy="863788"/>
          </a:xfrm>
        </p:spPr>
        <p:txBody>
          <a:bodyPr>
            <a:normAutofit/>
          </a:bodyPr>
          <a:lstStyle/>
          <a:p>
            <a:pPr algn="l"/>
            <a:r>
              <a:rPr lang="en-US" dirty="0" smtClean="0"/>
              <a:t>Key Individuals and Organizations</a:t>
            </a:r>
            <a:endParaRPr lang="en-US" dirty="0"/>
          </a:p>
        </p:txBody>
      </p:sp>
      <p:sp>
        <p:nvSpPr>
          <p:cNvPr id="6" name="Content Placeholder 5"/>
          <p:cNvSpPr>
            <a:spLocks noGrp="1"/>
          </p:cNvSpPr>
          <p:nvPr>
            <p:ph idx="1"/>
          </p:nvPr>
        </p:nvSpPr>
        <p:spPr>
          <a:xfrm>
            <a:off x="296260" y="1291129"/>
            <a:ext cx="6414524" cy="5039265"/>
          </a:xfrm>
        </p:spPr>
        <p:txBody>
          <a:bodyPr>
            <a:normAutofit lnSpcReduction="10000"/>
          </a:bodyPr>
          <a:lstStyle/>
          <a:p>
            <a:pPr>
              <a:buNone/>
            </a:pPr>
            <a:r>
              <a:rPr lang="en-US" b="1" dirty="0" smtClean="0"/>
              <a:t>Leaders</a:t>
            </a:r>
          </a:p>
          <a:p>
            <a:r>
              <a:rPr lang="en-US" dirty="0" smtClean="0"/>
              <a:t>Empowering</a:t>
            </a:r>
          </a:p>
          <a:p>
            <a:r>
              <a:rPr lang="en-US" dirty="0" smtClean="0"/>
              <a:t>Works effectively with staff</a:t>
            </a:r>
          </a:p>
          <a:p>
            <a:r>
              <a:rPr lang="en-US" dirty="0" smtClean="0"/>
              <a:t>Assertive</a:t>
            </a:r>
          </a:p>
          <a:p>
            <a:r>
              <a:rPr lang="en-US" dirty="0" smtClean="0"/>
              <a:t>Information sharing</a:t>
            </a:r>
          </a:p>
          <a:p>
            <a:r>
              <a:rPr lang="en-US" dirty="0" smtClean="0"/>
              <a:t>Encourages ideas and participation</a:t>
            </a:r>
          </a:p>
          <a:p>
            <a:r>
              <a:rPr lang="en-US" dirty="0" smtClean="0"/>
              <a:t>Open minded</a:t>
            </a:r>
          </a:p>
          <a:p>
            <a:r>
              <a:rPr lang="en-US" dirty="0" smtClean="0"/>
              <a:t>Effective communicator</a:t>
            </a:r>
          </a:p>
          <a:p>
            <a:endParaRPr lang="en-US" dirty="0" smtClean="0"/>
          </a:p>
          <a:p>
            <a:pPr>
              <a:buNone/>
            </a:pPr>
            <a:r>
              <a:rPr lang="en-US" b="1" dirty="0" smtClean="0"/>
              <a:t>		</a:t>
            </a:r>
          </a:p>
          <a:p>
            <a:pPr>
              <a:buNone/>
            </a:pPr>
            <a:endParaRPr lang="en-US" dirty="0" smtClean="0"/>
          </a:p>
          <a:p>
            <a:endParaRPr lang="en-US" dirty="0"/>
          </a:p>
        </p:txBody>
      </p:sp>
    </p:spTree>
    <p:custDataLst>
      <p:tags r:id="rId1"/>
    </p:custDataLst>
    <p:extLst>
      <p:ext uri="{BB962C8B-B14F-4D97-AF65-F5344CB8AC3E}">
        <p14:creationId xmlns="" xmlns:p14="http://schemas.microsoft.com/office/powerpoint/2010/main" val="417078371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3554" y="427342"/>
            <a:ext cx="8085129" cy="863788"/>
          </a:xfrm>
        </p:spPr>
        <p:txBody>
          <a:bodyPr>
            <a:normAutofit/>
          </a:bodyPr>
          <a:lstStyle/>
          <a:p>
            <a:pPr algn="l"/>
            <a:r>
              <a:rPr lang="en-US" dirty="0" smtClean="0"/>
              <a:t>Key Individuals and Organizations</a:t>
            </a:r>
            <a:endParaRPr lang="en-US" dirty="0"/>
          </a:p>
        </p:txBody>
      </p:sp>
      <p:sp>
        <p:nvSpPr>
          <p:cNvPr id="6" name="Content Placeholder 5"/>
          <p:cNvSpPr>
            <a:spLocks noGrp="1"/>
          </p:cNvSpPr>
          <p:nvPr>
            <p:ph idx="1"/>
          </p:nvPr>
        </p:nvSpPr>
        <p:spPr>
          <a:xfrm>
            <a:off x="448964" y="1291129"/>
            <a:ext cx="7779719" cy="5039265"/>
          </a:xfrm>
        </p:spPr>
        <p:txBody>
          <a:bodyPr>
            <a:normAutofit/>
          </a:bodyPr>
          <a:lstStyle/>
          <a:p>
            <a:pPr>
              <a:buNone/>
            </a:pPr>
            <a:r>
              <a:rPr lang="en-US" b="1" dirty="0" smtClean="0"/>
              <a:t>Administrative &amp; Facilitators</a:t>
            </a:r>
          </a:p>
          <a:p>
            <a:r>
              <a:rPr lang="en-US" dirty="0" smtClean="0"/>
              <a:t>Assertive</a:t>
            </a:r>
          </a:p>
          <a:p>
            <a:r>
              <a:rPr lang="en-US" dirty="0" smtClean="0"/>
              <a:t>Must be willing to “let go”</a:t>
            </a:r>
          </a:p>
          <a:p>
            <a:r>
              <a:rPr lang="en-US" dirty="0" smtClean="0"/>
              <a:t>Capable of coaching</a:t>
            </a:r>
          </a:p>
          <a:p>
            <a:r>
              <a:rPr lang="en-US" dirty="0" smtClean="0"/>
              <a:t>Detail oriented</a:t>
            </a:r>
          </a:p>
          <a:p>
            <a:r>
              <a:rPr lang="en-US" dirty="0" smtClean="0"/>
              <a:t>Multi-</a:t>
            </a:r>
            <a:r>
              <a:rPr lang="en-US" dirty="0" err="1" smtClean="0"/>
              <a:t>tasker</a:t>
            </a:r>
            <a:endParaRPr lang="en-US" dirty="0" smtClean="0"/>
          </a:p>
          <a:p>
            <a:r>
              <a:rPr lang="en-US" dirty="0" smtClean="0"/>
              <a:t>Capable of dealing with difficult</a:t>
            </a:r>
          </a:p>
          <a:p>
            <a:pPr>
              <a:buNone/>
            </a:pPr>
            <a:r>
              <a:rPr lang="en-US" dirty="0" smtClean="0"/>
              <a:t>     personalities</a:t>
            </a:r>
          </a:p>
          <a:p>
            <a:pPr>
              <a:buNone/>
            </a:pPr>
            <a:r>
              <a:rPr lang="en-US" dirty="0" smtClean="0"/>
              <a:t>	</a:t>
            </a:r>
          </a:p>
          <a:p>
            <a:endParaRPr lang="en-US" dirty="0" smtClean="0"/>
          </a:p>
          <a:p>
            <a:endParaRPr lang="en-US" dirty="0"/>
          </a:p>
        </p:txBody>
      </p:sp>
    </p:spTree>
    <p:custDataLst>
      <p:tags r:id="rId1"/>
    </p:custDataLst>
    <p:extLst>
      <p:ext uri="{BB962C8B-B14F-4D97-AF65-F5344CB8AC3E}">
        <p14:creationId xmlns="" xmlns:p14="http://schemas.microsoft.com/office/powerpoint/2010/main" val="417078371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96260" y="427342"/>
            <a:ext cx="7932424" cy="863788"/>
          </a:xfrm>
        </p:spPr>
        <p:txBody>
          <a:bodyPr>
            <a:normAutofit/>
          </a:bodyPr>
          <a:lstStyle/>
          <a:p>
            <a:pPr algn="l"/>
            <a:r>
              <a:rPr lang="en-US" dirty="0" smtClean="0"/>
              <a:t>Key Individuals and Organizations</a:t>
            </a:r>
            <a:endParaRPr lang="en-US" dirty="0"/>
          </a:p>
        </p:txBody>
      </p:sp>
      <p:sp>
        <p:nvSpPr>
          <p:cNvPr id="6" name="Content Placeholder 5"/>
          <p:cNvSpPr>
            <a:spLocks noGrp="1"/>
          </p:cNvSpPr>
          <p:nvPr>
            <p:ph idx="1"/>
          </p:nvPr>
        </p:nvSpPr>
        <p:spPr>
          <a:xfrm>
            <a:off x="296260" y="1291130"/>
            <a:ext cx="7932424" cy="4275740"/>
          </a:xfrm>
        </p:spPr>
        <p:txBody>
          <a:bodyPr/>
          <a:lstStyle/>
          <a:p>
            <a:pPr>
              <a:buNone/>
            </a:pPr>
            <a:r>
              <a:rPr lang="en-US" b="1" dirty="0" smtClean="0"/>
              <a:t>Champions</a:t>
            </a:r>
          </a:p>
          <a:p>
            <a:r>
              <a:rPr lang="en-US" dirty="0" smtClean="0"/>
              <a:t>Passionate about the cause</a:t>
            </a:r>
          </a:p>
          <a:p>
            <a:r>
              <a:rPr lang="en-US" dirty="0" smtClean="0"/>
              <a:t>Don’t take no for an answer</a:t>
            </a:r>
          </a:p>
          <a:p>
            <a:r>
              <a:rPr lang="en-US" dirty="0" smtClean="0"/>
              <a:t>Can effectively communicate (charismatic)</a:t>
            </a:r>
          </a:p>
          <a:p>
            <a:r>
              <a:rPr lang="en-US" dirty="0" smtClean="0"/>
              <a:t>Basic understanding of the issue</a:t>
            </a:r>
          </a:p>
          <a:p>
            <a:r>
              <a:rPr lang="en-US" dirty="0" smtClean="0"/>
              <a:t>Must be able to be “reigned in”</a:t>
            </a:r>
          </a:p>
          <a:p>
            <a:endParaRPr lang="en-US" dirty="0"/>
          </a:p>
        </p:txBody>
      </p:sp>
    </p:spTree>
    <p:custDataLst>
      <p:tags r:id="rId1"/>
    </p:custDataLst>
    <p:extLst>
      <p:ext uri="{BB962C8B-B14F-4D97-AF65-F5344CB8AC3E}">
        <p14:creationId xmlns="" xmlns:p14="http://schemas.microsoft.com/office/powerpoint/2010/main" val="41707837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48965" y="427342"/>
            <a:ext cx="7779719" cy="863788"/>
          </a:xfrm>
        </p:spPr>
        <p:txBody>
          <a:bodyPr>
            <a:normAutofit/>
          </a:bodyPr>
          <a:lstStyle/>
          <a:p>
            <a:pPr algn="l"/>
            <a:r>
              <a:rPr lang="en-US" dirty="0" smtClean="0"/>
              <a:t>Key Individuals and Organizations</a:t>
            </a:r>
            <a:endParaRPr lang="en-US" dirty="0"/>
          </a:p>
        </p:txBody>
      </p:sp>
      <p:sp>
        <p:nvSpPr>
          <p:cNvPr id="6" name="Content Placeholder 5"/>
          <p:cNvSpPr>
            <a:spLocks noGrp="1"/>
          </p:cNvSpPr>
          <p:nvPr>
            <p:ph idx="1"/>
          </p:nvPr>
        </p:nvSpPr>
        <p:spPr>
          <a:xfrm>
            <a:off x="448965" y="1291130"/>
            <a:ext cx="7779719" cy="4275740"/>
          </a:xfrm>
        </p:spPr>
        <p:txBody>
          <a:bodyPr/>
          <a:lstStyle/>
          <a:p>
            <a:pPr>
              <a:buNone/>
            </a:pPr>
            <a:r>
              <a:rPr lang="en-US" b="1" dirty="0" smtClean="0"/>
              <a:t>Technical Experts</a:t>
            </a:r>
          </a:p>
          <a:p>
            <a:r>
              <a:rPr lang="en-US" dirty="0" smtClean="0"/>
              <a:t>Strong understanding and experience in prevention and community change</a:t>
            </a:r>
          </a:p>
          <a:p>
            <a:r>
              <a:rPr lang="en-US" dirty="0" smtClean="0"/>
              <a:t>Willing to dedicate time and be available </a:t>
            </a:r>
          </a:p>
          <a:p>
            <a:r>
              <a:rPr lang="en-US" dirty="0" smtClean="0"/>
              <a:t>Unbiased, upfront</a:t>
            </a:r>
          </a:p>
          <a:p>
            <a:r>
              <a:rPr lang="en-US" dirty="0" smtClean="0"/>
              <a:t>Education in the field</a:t>
            </a:r>
          </a:p>
          <a:p>
            <a:endParaRPr lang="en-US" dirty="0" smtClean="0"/>
          </a:p>
          <a:p>
            <a:endParaRPr lang="en-US" dirty="0" smtClean="0"/>
          </a:p>
          <a:p>
            <a:endParaRPr lang="en-US" dirty="0"/>
          </a:p>
        </p:txBody>
      </p:sp>
    </p:spTree>
    <p:custDataLst>
      <p:tags r:id="rId1"/>
    </p:custDataLst>
    <p:extLst>
      <p:ext uri="{BB962C8B-B14F-4D97-AF65-F5344CB8AC3E}">
        <p14:creationId xmlns="" xmlns:p14="http://schemas.microsoft.com/office/powerpoint/2010/main" val="417078371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96260" y="427342"/>
            <a:ext cx="7932424" cy="863788"/>
          </a:xfrm>
        </p:spPr>
        <p:txBody>
          <a:bodyPr>
            <a:normAutofit/>
          </a:bodyPr>
          <a:lstStyle/>
          <a:p>
            <a:pPr algn="l"/>
            <a:r>
              <a:rPr lang="en-US" dirty="0" smtClean="0"/>
              <a:t>Key Individuals and Organizations</a:t>
            </a:r>
            <a:endParaRPr lang="en-US" dirty="0"/>
          </a:p>
        </p:txBody>
      </p:sp>
      <p:sp>
        <p:nvSpPr>
          <p:cNvPr id="6" name="Content Placeholder 5"/>
          <p:cNvSpPr>
            <a:spLocks noGrp="1"/>
          </p:cNvSpPr>
          <p:nvPr>
            <p:ph idx="1"/>
          </p:nvPr>
        </p:nvSpPr>
        <p:spPr>
          <a:xfrm>
            <a:off x="296260" y="1291129"/>
            <a:ext cx="7932424" cy="5039265"/>
          </a:xfrm>
        </p:spPr>
        <p:txBody>
          <a:bodyPr/>
          <a:lstStyle/>
          <a:p>
            <a:pPr>
              <a:buNone/>
            </a:pPr>
            <a:r>
              <a:rPr lang="en-US" b="1" dirty="0" smtClean="0"/>
              <a:t>Evaluation Experts</a:t>
            </a:r>
          </a:p>
          <a:p>
            <a:r>
              <a:rPr lang="en-US" dirty="0" smtClean="0"/>
              <a:t>Experience evaluating community change</a:t>
            </a:r>
          </a:p>
          <a:p>
            <a:endParaRPr lang="en-US" dirty="0" smtClean="0"/>
          </a:p>
          <a:p>
            <a:r>
              <a:rPr lang="en-US" dirty="0" smtClean="0"/>
              <a:t>Experience evaluating individual and environmental strategies</a:t>
            </a:r>
          </a:p>
          <a:p>
            <a:endParaRPr lang="en-US" dirty="0" smtClean="0"/>
          </a:p>
          <a:p>
            <a:r>
              <a:rPr lang="en-US" dirty="0" smtClean="0"/>
              <a:t>Willing to build evaluation skills among             coalition members</a:t>
            </a:r>
          </a:p>
          <a:p>
            <a:pPr>
              <a:buNone/>
            </a:pPr>
            <a:endParaRPr lang="en-US" b="1" dirty="0" smtClean="0"/>
          </a:p>
          <a:p>
            <a:r>
              <a:rPr lang="en-US" b="1" dirty="0" smtClean="0"/>
              <a:t>Local?</a:t>
            </a:r>
          </a:p>
          <a:p>
            <a:pPr>
              <a:buNone/>
            </a:pPr>
            <a:endParaRPr lang="en-US" b="1" dirty="0" smtClean="0"/>
          </a:p>
          <a:p>
            <a:endParaRPr lang="en-US" dirty="0" smtClean="0"/>
          </a:p>
          <a:p>
            <a:endParaRPr lang="en-US" dirty="0"/>
          </a:p>
        </p:txBody>
      </p:sp>
    </p:spTree>
    <p:custDataLst>
      <p:tags r:id="rId1"/>
    </p:custDataLst>
    <p:extLst>
      <p:ext uri="{BB962C8B-B14F-4D97-AF65-F5344CB8AC3E}">
        <p14:creationId xmlns="" xmlns:p14="http://schemas.microsoft.com/office/powerpoint/2010/main" val="41707837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Midwest Counterdrug Training Center</a:t>
            </a:r>
            <a:endParaRPr lang="en-US" dirty="0"/>
          </a:p>
        </p:txBody>
      </p:sp>
      <p:sp>
        <p:nvSpPr>
          <p:cNvPr id="3" name="Content Placeholder 2"/>
          <p:cNvSpPr>
            <a:spLocks noGrp="1"/>
          </p:cNvSpPr>
          <p:nvPr>
            <p:ph idx="1"/>
          </p:nvPr>
        </p:nvSpPr>
        <p:spPr/>
        <p:txBody>
          <a:bodyPr/>
          <a:lstStyle/>
          <a:p>
            <a:pPr>
              <a:buNone/>
            </a:pPr>
            <a:endParaRPr lang="en-US" dirty="0" smtClean="0"/>
          </a:p>
          <a:p>
            <a:pPr>
              <a:buNone/>
            </a:pPr>
            <a:r>
              <a:rPr lang="en-US" dirty="0" smtClean="0"/>
              <a:t>Counterdrugtraining.com</a:t>
            </a:r>
            <a:endParaRPr lang="en-US" dirty="0"/>
          </a:p>
        </p:txBody>
      </p:sp>
    </p:spTree>
    <p:custDataLst>
      <p:tags r:id="rId1"/>
    </p:custData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96260" y="427342"/>
            <a:ext cx="7932424" cy="863788"/>
          </a:xfrm>
        </p:spPr>
        <p:txBody>
          <a:bodyPr>
            <a:normAutofit/>
          </a:bodyPr>
          <a:lstStyle/>
          <a:p>
            <a:pPr algn="l"/>
            <a:r>
              <a:rPr lang="en-US" dirty="0" smtClean="0"/>
              <a:t>Key Individuals and Organizations</a:t>
            </a:r>
            <a:endParaRPr lang="en-US" dirty="0"/>
          </a:p>
        </p:txBody>
      </p:sp>
      <p:sp>
        <p:nvSpPr>
          <p:cNvPr id="6" name="Content Placeholder 5"/>
          <p:cNvSpPr>
            <a:spLocks noGrp="1"/>
          </p:cNvSpPr>
          <p:nvPr>
            <p:ph idx="1"/>
          </p:nvPr>
        </p:nvSpPr>
        <p:spPr>
          <a:xfrm>
            <a:off x="296260" y="1291130"/>
            <a:ext cx="7932424" cy="4275740"/>
          </a:xfrm>
        </p:spPr>
        <p:txBody>
          <a:bodyPr/>
          <a:lstStyle/>
          <a:p>
            <a:pPr>
              <a:buNone/>
            </a:pPr>
            <a:r>
              <a:rPr lang="en-US" b="1" dirty="0" smtClean="0"/>
              <a:t>Community Experts</a:t>
            </a:r>
          </a:p>
          <a:p>
            <a:r>
              <a:rPr lang="en-US" dirty="0" smtClean="0"/>
              <a:t>Someone who knows your community</a:t>
            </a:r>
          </a:p>
          <a:p>
            <a:r>
              <a:rPr lang="en-US" dirty="0" smtClean="0"/>
              <a:t>Has a history with the community</a:t>
            </a:r>
          </a:p>
          <a:p>
            <a:r>
              <a:rPr lang="en-US" dirty="0" smtClean="0"/>
              <a:t>Knows who is important and how decisions are made</a:t>
            </a:r>
          </a:p>
          <a:p>
            <a:r>
              <a:rPr lang="en-US" dirty="0" smtClean="0"/>
              <a:t>Knows the informal and formal leaders</a:t>
            </a:r>
          </a:p>
          <a:p>
            <a:endParaRPr lang="en-US" dirty="0" smtClean="0"/>
          </a:p>
          <a:p>
            <a:endParaRPr lang="en-US" dirty="0"/>
          </a:p>
        </p:txBody>
      </p:sp>
    </p:spTree>
    <p:custDataLst>
      <p:tags r:id="rId1"/>
    </p:custDataLst>
    <p:extLst>
      <p:ext uri="{BB962C8B-B14F-4D97-AF65-F5344CB8AC3E}">
        <p14:creationId xmlns="" xmlns:p14="http://schemas.microsoft.com/office/powerpoint/2010/main" val="417078371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96260" y="427342"/>
            <a:ext cx="7932424" cy="863788"/>
          </a:xfrm>
        </p:spPr>
        <p:txBody>
          <a:bodyPr>
            <a:normAutofit/>
          </a:bodyPr>
          <a:lstStyle/>
          <a:p>
            <a:pPr algn="l"/>
            <a:r>
              <a:rPr lang="en-US" dirty="0" smtClean="0"/>
              <a:t>Key Individuals and Organizations</a:t>
            </a:r>
            <a:endParaRPr lang="en-US" dirty="0"/>
          </a:p>
        </p:txBody>
      </p:sp>
      <p:sp>
        <p:nvSpPr>
          <p:cNvPr id="6" name="Content Placeholder 5"/>
          <p:cNvSpPr>
            <a:spLocks noGrp="1"/>
          </p:cNvSpPr>
          <p:nvPr>
            <p:ph idx="1"/>
          </p:nvPr>
        </p:nvSpPr>
        <p:spPr>
          <a:xfrm>
            <a:off x="448965" y="1291130"/>
            <a:ext cx="7779719" cy="4275740"/>
          </a:xfrm>
        </p:spPr>
        <p:txBody>
          <a:bodyPr/>
          <a:lstStyle/>
          <a:p>
            <a:pPr>
              <a:buNone/>
            </a:pPr>
            <a:r>
              <a:rPr lang="en-US" b="1" dirty="0" smtClean="0"/>
              <a:t>The problem</a:t>
            </a:r>
          </a:p>
          <a:p>
            <a:endParaRPr lang="en-US" dirty="0" smtClean="0"/>
          </a:p>
          <a:p>
            <a:endParaRPr lang="en-US" dirty="0"/>
          </a:p>
        </p:txBody>
      </p:sp>
      <p:pic>
        <p:nvPicPr>
          <p:cNvPr id="5" name="Picture 4" descr="Frank the Tank.jpg"/>
          <p:cNvPicPr>
            <a:picLocks noChangeAspect="1"/>
          </p:cNvPicPr>
          <p:nvPr/>
        </p:nvPicPr>
        <p:blipFill>
          <a:blip r:embed="rId3" cstate="print"/>
          <a:stretch>
            <a:fillRect/>
          </a:stretch>
        </p:blipFill>
        <p:spPr>
          <a:xfrm>
            <a:off x="448965" y="1901950"/>
            <a:ext cx="6709870" cy="3354935"/>
          </a:xfrm>
          <a:prstGeom prst="rect">
            <a:avLst/>
          </a:prstGeom>
        </p:spPr>
      </p:pic>
    </p:spTree>
    <p:custDataLst>
      <p:tags r:id="rId1"/>
    </p:custDataLst>
    <p:extLst>
      <p:ext uri="{BB962C8B-B14F-4D97-AF65-F5344CB8AC3E}">
        <p14:creationId xmlns="" xmlns:p14="http://schemas.microsoft.com/office/powerpoint/2010/main" val="417078371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4375" y="2970885"/>
            <a:ext cx="7772400" cy="1362075"/>
          </a:xfrm>
        </p:spPr>
        <p:txBody>
          <a:bodyPr/>
          <a:lstStyle/>
          <a:p>
            <a:r>
              <a:rPr lang="en-US" dirty="0" smtClean="0"/>
              <a:t>BREAK – 10 minutes</a:t>
            </a:r>
            <a:endParaRPr lang="en-US" dirty="0"/>
          </a:p>
        </p:txBody>
      </p:sp>
      <p:sp>
        <p:nvSpPr>
          <p:cNvPr id="3" name="Text Placeholder 2"/>
          <p:cNvSpPr>
            <a:spLocks noGrp="1"/>
          </p:cNvSpPr>
          <p:nvPr>
            <p:ph type="body" idx="1"/>
          </p:nvPr>
        </p:nvSpPr>
        <p:spPr/>
        <p:txBody>
          <a:bodyPr/>
          <a:lstStyle/>
          <a:p>
            <a:endParaRPr lang="en-US" dirty="0"/>
          </a:p>
        </p:txBody>
      </p:sp>
    </p:spTree>
    <p:custDataLst>
      <p:tags r:id="rId1"/>
    </p:custData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algn="l"/>
            <a:r>
              <a:rPr lang="en-US" dirty="0" smtClean="0"/>
              <a:t>Key Individuals and </a:t>
            </a:r>
            <a:r>
              <a:rPr lang="en-US" dirty="0" smtClean="0"/>
              <a:t>Organizations (page 12)</a:t>
            </a:r>
            <a:endParaRPr lang="en-US" dirty="0"/>
          </a:p>
        </p:txBody>
      </p:sp>
      <p:sp>
        <p:nvSpPr>
          <p:cNvPr id="7" name="Text Placeholder 6"/>
          <p:cNvSpPr>
            <a:spLocks noGrp="1"/>
          </p:cNvSpPr>
          <p:nvPr>
            <p:ph type="body" idx="1"/>
          </p:nvPr>
        </p:nvSpPr>
        <p:spPr>
          <a:xfrm>
            <a:off x="2434130" y="1291130"/>
            <a:ext cx="4040188" cy="639762"/>
          </a:xfrm>
        </p:spPr>
        <p:txBody>
          <a:bodyPr/>
          <a:lstStyle/>
          <a:p>
            <a:pPr algn="ctr"/>
            <a:r>
              <a:rPr lang="en-US" dirty="0" smtClean="0"/>
              <a:t>12 Sectors</a:t>
            </a:r>
            <a:endParaRPr lang="en-US" dirty="0"/>
          </a:p>
        </p:txBody>
      </p:sp>
      <p:sp>
        <p:nvSpPr>
          <p:cNvPr id="6" name="Content Placeholder 5"/>
          <p:cNvSpPr>
            <a:spLocks noGrp="1"/>
          </p:cNvSpPr>
          <p:nvPr>
            <p:ph sz="half" idx="2"/>
          </p:nvPr>
        </p:nvSpPr>
        <p:spPr>
          <a:xfrm>
            <a:off x="457200" y="1901950"/>
            <a:ext cx="4040188" cy="4428445"/>
          </a:xfrm>
        </p:spPr>
        <p:txBody>
          <a:bodyPr>
            <a:normAutofit lnSpcReduction="10000"/>
          </a:bodyPr>
          <a:lstStyle/>
          <a:p>
            <a:r>
              <a:rPr lang="en-US" dirty="0" smtClean="0"/>
              <a:t>Youth and Young Adult</a:t>
            </a:r>
          </a:p>
          <a:p>
            <a:r>
              <a:rPr lang="en-US" dirty="0" smtClean="0"/>
              <a:t>Parent</a:t>
            </a:r>
          </a:p>
          <a:p>
            <a:r>
              <a:rPr lang="en-US" dirty="0" smtClean="0"/>
              <a:t>Business</a:t>
            </a:r>
          </a:p>
          <a:p>
            <a:r>
              <a:rPr lang="en-US" dirty="0" smtClean="0"/>
              <a:t>Media</a:t>
            </a:r>
          </a:p>
          <a:p>
            <a:r>
              <a:rPr lang="en-US" dirty="0" smtClean="0"/>
              <a:t>School</a:t>
            </a:r>
          </a:p>
          <a:p>
            <a:r>
              <a:rPr lang="en-US" dirty="0" smtClean="0"/>
              <a:t>Youth Serving Organization</a:t>
            </a:r>
          </a:p>
          <a:p>
            <a:r>
              <a:rPr lang="en-US" dirty="0" smtClean="0"/>
              <a:t>Law Enforcement</a:t>
            </a:r>
          </a:p>
          <a:p>
            <a:r>
              <a:rPr lang="en-US" dirty="0" smtClean="0"/>
              <a:t>Religious/Fraternal Organization</a:t>
            </a:r>
          </a:p>
          <a:p>
            <a:endParaRPr lang="en-US" dirty="0" smtClean="0"/>
          </a:p>
          <a:p>
            <a:pPr>
              <a:buNone/>
            </a:pPr>
            <a:r>
              <a:rPr lang="en-US" b="1" dirty="0" smtClean="0"/>
              <a:t>		</a:t>
            </a:r>
          </a:p>
          <a:p>
            <a:endParaRPr lang="en-US" dirty="0" smtClean="0"/>
          </a:p>
          <a:p>
            <a:endParaRPr lang="en-US" dirty="0"/>
          </a:p>
        </p:txBody>
      </p:sp>
      <p:sp>
        <p:nvSpPr>
          <p:cNvPr id="9" name="Content Placeholder 8"/>
          <p:cNvSpPr>
            <a:spLocks noGrp="1"/>
          </p:cNvSpPr>
          <p:nvPr>
            <p:ph sz="quarter" idx="4"/>
          </p:nvPr>
        </p:nvSpPr>
        <p:spPr>
          <a:xfrm>
            <a:off x="4572000" y="2207360"/>
            <a:ext cx="4041775" cy="3798583"/>
          </a:xfrm>
        </p:spPr>
        <p:txBody>
          <a:bodyPr/>
          <a:lstStyle/>
          <a:p>
            <a:r>
              <a:rPr lang="en-US" dirty="0" smtClean="0"/>
              <a:t>Civic/Volunteer Group</a:t>
            </a:r>
          </a:p>
          <a:p>
            <a:r>
              <a:rPr lang="en-US" dirty="0" smtClean="0"/>
              <a:t>Healthcare Professional</a:t>
            </a:r>
          </a:p>
          <a:p>
            <a:r>
              <a:rPr lang="en-US" dirty="0" smtClean="0"/>
              <a:t>State/Local/Tribal                        government</a:t>
            </a:r>
          </a:p>
          <a:p>
            <a:r>
              <a:rPr lang="en-US" dirty="0" smtClean="0"/>
              <a:t>Other SA</a:t>
            </a:r>
          </a:p>
        </p:txBody>
      </p:sp>
      <p:sp>
        <p:nvSpPr>
          <p:cNvPr id="5" name="TextBox 4"/>
          <p:cNvSpPr txBox="1"/>
          <p:nvPr/>
        </p:nvSpPr>
        <p:spPr>
          <a:xfrm>
            <a:off x="448965" y="6457890"/>
            <a:ext cx="8695035" cy="400110"/>
          </a:xfrm>
          <a:prstGeom prst="rect">
            <a:avLst/>
          </a:prstGeom>
          <a:noFill/>
        </p:spPr>
        <p:txBody>
          <a:bodyPr wrap="square" rtlCol="0">
            <a:spAutoFit/>
          </a:bodyPr>
          <a:lstStyle/>
          <a:p>
            <a:r>
              <a:rPr lang="en-US" sz="1000" dirty="0" smtClean="0"/>
              <a:t>Colorado Office of Behavioral Health (2015)  </a:t>
            </a:r>
            <a:r>
              <a:rPr lang="en-US" sz="1000" i="1" dirty="0" smtClean="0"/>
              <a:t>Strategic Prevention </a:t>
            </a:r>
            <a:r>
              <a:rPr lang="en-US" sz="1000" i="1" dirty="0" smtClean="0"/>
              <a:t>Framework-Partnership </a:t>
            </a:r>
            <a:r>
              <a:rPr lang="en-US" sz="1000" i="1" dirty="0" smtClean="0"/>
              <a:t>for Success (SPF-PFS) </a:t>
            </a:r>
            <a:r>
              <a:rPr lang="en-US" sz="1000" i="1" dirty="0" err="1" smtClean="0"/>
              <a:t>Tookit</a:t>
            </a:r>
            <a:r>
              <a:rPr lang="en-US" sz="1000" i="1" dirty="0" smtClean="0"/>
              <a:t> 2015-2020.  Retrieved from http://www.omniportal.org/BHPACDocuments/Substance%20Use%20Prevention%20Strategic%20Prevention%20Framework%202015-2020.pdf</a:t>
            </a:r>
            <a:endParaRPr lang="en-US" sz="1000" dirty="0"/>
          </a:p>
        </p:txBody>
      </p:sp>
    </p:spTree>
    <p:custDataLst>
      <p:tags r:id="rId1"/>
    </p:custDataLst>
    <p:extLst>
      <p:ext uri="{BB962C8B-B14F-4D97-AF65-F5344CB8AC3E}">
        <p14:creationId xmlns="" xmlns:p14="http://schemas.microsoft.com/office/powerpoint/2010/main" val="417078371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US" dirty="0" smtClean="0"/>
              <a:t>Recruiting and retaining </a:t>
            </a:r>
            <a:r>
              <a:rPr lang="en-US" dirty="0" smtClean="0"/>
              <a:t>members (page 13)</a:t>
            </a:r>
            <a:endParaRPr lang="en-US" dirty="0"/>
          </a:p>
        </p:txBody>
      </p:sp>
      <p:sp>
        <p:nvSpPr>
          <p:cNvPr id="8" name="Content Placeholder 7"/>
          <p:cNvSpPr>
            <a:spLocks noGrp="1"/>
          </p:cNvSpPr>
          <p:nvPr>
            <p:ph idx="1"/>
          </p:nvPr>
        </p:nvSpPr>
        <p:spPr/>
        <p:txBody>
          <a:bodyPr/>
          <a:lstStyle/>
          <a:p>
            <a:pPr marL="514350" indent="-514350">
              <a:buAutoNum type="arabicPeriod"/>
            </a:pPr>
            <a:r>
              <a:rPr lang="en-US" dirty="0" smtClean="0"/>
              <a:t>Assess member and resource needs</a:t>
            </a:r>
          </a:p>
          <a:p>
            <a:pPr marL="514350" indent="-514350">
              <a:buAutoNum type="arabicPeriod"/>
            </a:pPr>
            <a:r>
              <a:rPr lang="en-US" dirty="0" smtClean="0"/>
              <a:t>Develop a long term strategy</a:t>
            </a:r>
          </a:p>
          <a:p>
            <a:pPr marL="514350" indent="-514350">
              <a:buAutoNum type="arabicPeriod"/>
            </a:pPr>
            <a:r>
              <a:rPr lang="en-US" dirty="0" smtClean="0"/>
              <a:t>Make a plan</a:t>
            </a:r>
          </a:p>
          <a:p>
            <a:pPr marL="514350" indent="-514350">
              <a:buAutoNum type="arabicPeriod"/>
            </a:pPr>
            <a:r>
              <a:rPr lang="en-US" dirty="0" smtClean="0"/>
              <a:t>Execute</a:t>
            </a:r>
          </a:p>
        </p:txBody>
      </p:sp>
    </p:spTree>
    <p:custDataLst>
      <p:tags r:id="rId1"/>
    </p:custData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54" y="427342"/>
            <a:ext cx="8093366" cy="863788"/>
          </a:xfrm>
        </p:spPr>
        <p:txBody>
          <a:bodyPr>
            <a:normAutofit fontScale="90000"/>
          </a:bodyPr>
          <a:lstStyle/>
          <a:p>
            <a:r>
              <a:rPr lang="en-US" dirty="0" smtClean="0"/>
              <a:t>Assessing the need for new </a:t>
            </a:r>
            <a:r>
              <a:rPr lang="en-US" dirty="0" smtClean="0"/>
              <a:t>membership</a:t>
            </a:r>
            <a:br>
              <a:rPr lang="en-US" dirty="0" smtClean="0"/>
            </a:br>
            <a:r>
              <a:rPr lang="en-US" dirty="0" smtClean="0"/>
              <a:t> (page 13)</a:t>
            </a:r>
            <a:endParaRPr lang="en-US" dirty="0"/>
          </a:p>
        </p:txBody>
      </p:sp>
      <p:sp>
        <p:nvSpPr>
          <p:cNvPr id="3" name="Content Placeholder 2"/>
          <p:cNvSpPr>
            <a:spLocks noGrp="1"/>
          </p:cNvSpPr>
          <p:nvPr>
            <p:ph idx="1"/>
          </p:nvPr>
        </p:nvSpPr>
        <p:spPr>
          <a:xfrm>
            <a:off x="296260" y="1596540"/>
            <a:ext cx="7932424" cy="4275740"/>
          </a:xfrm>
        </p:spPr>
        <p:txBody>
          <a:bodyPr/>
          <a:lstStyle/>
          <a:p>
            <a:r>
              <a:rPr lang="en-US" dirty="0" smtClean="0"/>
              <a:t>Identify the resources the coalition already has</a:t>
            </a:r>
          </a:p>
          <a:p>
            <a:pPr lvl="1"/>
            <a:r>
              <a:rPr lang="en-US" dirty="0" smtClean="0"/>
              <a:t>Are the resources truly known?</a:t>
            </a:r>
          </a:p>
          <a:p>
            <a:pPr lvl="1"/>
            <a:r>
              <a:rPr lang="en-US" dirty="0" smtClean="0"/>
              <a:t>Are they used?</a:t>
            </a:r>
          </a:p>
          <a:p>
            <a:r>
              <a:rPr lang="en-US" dirty="0" smtClean="0"/>
              <a:t>Identify what is needed</a:t>
            </a:r>
          </a:p>
          <a:p>
            <a:pPr lvl="1"/>
            <a:r>
              <a:rPr lang="en-US" dirty="0" smtClean="0"/>
              <a:t>Skills</a:t>
            </a:r>
          </a:p>
          <a:p>
            <a:pPr lvl="1"/>
            <a:r>
              <a:rPr lang="en-US" dirty="0" smtClean="0"/>
              <a:t>Sectors</a:t>
            </a:r>
          </a:p>
          <a:p>
            <a:pPr lvl="1"/>
            <a:r>
              <a:rPr lang="en-US" dirty="0" smtClean="0"/>
              <a:t>Resources</a:t>
            </a:r>
          </a:p>
          <a:p>
            <a:pPr lvl="1"/>
            <a:endParaRPr lang="en-US" dirty="0" smtClean="0"/>
          </a:p>
          <a:p>
            <a:pPr lvl="1"/>
            <a:endParaRPr lang="en-US" dirty="0" smtClean="0"/>
          </a:p>
          <a:p>
            <a:endParaRPr lang="en-US" dirty="0"/>
          </a:p>
        </p:txBody>
      </p:sp>
    </p:spTree>
    <p:custDataLst>
      <p:tags r:id="rId1"/>
    </p:custData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Activity (page 14)</a:t>
            </a:r>
            <a:endParaRPr lang="en-US" dirty="0"/>
          </a:p>
        </p:txBody>
      </p:sp>
      <p:sp>
        <p:nvSpPr>
          <p:cNvPr id="3" name="Content Placeholder 2"/>
          <p:cNvSpPr>
            <a:spLocks noGrp="1"/>
          </p:cNvSpPr>
          <p:nvPr>
            <p:ph idx="1"/>
          </p:nvPr>
        </p:nvSpPr>
        <p:spPr/>
        <p:txBody>
          <a:bodyPr/>
          <a:lstStyle/>
          <a:p>
            <a:pPr>
              <a:buNone/>
            </a:pPr>
            <a:r>
              <a:rPr lang="en-US" dirty="0" smtClean="0"/>
              <a:t>Think about the coalition you support or a coalition you would like to start</a:t>
            </a:r>
          </a:p>
          <a:p>
            <a:pPr>
              <a:buNone/>
            </a:pPr>
            <a:endParaRPr lang="en-US" dirty="0" smtClean="0"/>
          </a:p>
          <a:p>
            <a:pPr>
              <a:buNone/>
            </a:pPr>
            <a:r>
              <a:rPr lang="en-US" dirty="0" smtClean="0"/>
              <a:t>Name three resources, sectors, or skills necessary for success</a:t>
            </a:r>
          </a:p>
          <a:p>
            <a:pPr>
              <a:buNone/>
            </a:pPr>
            <a:endParaRPr lang="en-US" dirty="0" smtClean="0"/>
          </a:p>
          <a:p>
            <a:pPr>
              <a:buNone/>
            </a:pPr>
            <a:r>
              <a:rPr lang="en-US" dirty="0" smtClean="0"/>
              <a:t>Use the Coalition Needs Brainstorming           Tool to identify resources</a:t>
            </a:r>
            <a:endParaRPr lang="en-US" dirty="0"/>
          </a:p>
        </p:txBody>
      </p:sp>
    </p:spTree>
    <p:custDataLst>
      <p:tags r:id="rId1"/>
    </p:custData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260" y="374900"/>
            <a:ext cx="8228684" cy="863788"/>
          </a:xfrm>
        </p:spPr>
        <p:txBody>
          <a:bodyPr/>
          <a:lstStyle/>
          <a:p>
            <a:r>
              <a:rPr lang="en-US" dirty="0" smtClean="0"/>
              <a:t>Retaining </a:t>
            </a:r>
            <a:r>
              <a:rPr lang="en-US" dirty="0" smtClean="0"/>
              <a:t>Members (page 15)</a:t>
            </a:r>
            <a:endParaRPr lang="en-US" dirty="0"/>
          </a:p>
        </p:txBody>
      </p:sp>
      <p:sp>
        <p:nvSpPr>
          <p:cNvPr id="3" name="Content Placeholder 2"/>
          <p:cNvSpPr>
            <a:spLocks noGrp="1"/>
          </p:cNvSpPr>
          <p:nvPr>
            <p:ph idx="1"/>
          </p:nvPr>
        </p:nvSpPr>
        <p:spPr>
          <a:xfrm>
            <a:off x="448965" y="1291130"/>
            <a:ext cx="8228684" cy="4275740"/>
          </a:xfrm>
        </p:spPr>
        <p:txBody>
          <a:bodyPr>
            <a:normAutofit/>
          </a:bodyPr>
          <a:lstStyle/>
          <a:p>
            <a:r>
              <a:rPr lang="en-US" sz="3600" dirty="0" smtClean="0"/>
              <a:t>Recognition</a:t>
            </a:r>
          </a:p>
          <a:p>
            <a:r>
              <a:rPr lang="en-US" sz="3600" dirty="0" smtClean="0"/>
              <a:t>Respect</a:t>
            </a:r>
          </a:p>
          <a:p>
            <a:r>
              <a:rPr lang="en-US" sz="3600" dirty="0" smtClean="0"/>
              <a:t>Role</a:t>
            </a:r>
          </a:p>
          <a:p>
            <a:r>
              <a:rPr lang="en-US" sz="3600" dirty="0" smtClean="0"/>
              <a:t>Relationship</a:t>
            </a:r>
          </a:p>
          <a:p>
            <a:r>
              <a:rPr lang="en-US" sz="3600" dirty="0" smtClean="0"/>
              <a:t>Reward</a:t>
            </a:r>
          </a:p>
          <a:p>
            <a:r>
              <a:rPr lang="en-US" sz="3600" dirty="0" smtClean="0"/>
              <a:t>Results</a:t>
            </a:r>
            <a:endParaRPr lang="en-US" sz="3600" dirty="0"/>
          </a:p>
        </p:txBody>
      </p:sp>
    </p:spTree>
    <p:custDataLst>
      <p:tags r:id="rId1"/>
    </p:custData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260" y="527605"/>
            <a:ext cx="6710784" cy="863788"/>
          </a:xfrm>
        </p:spPr>
        <p:txBody>
          <a:bodyPr/>
          <a:lstStyle/>
          <a:p>
            <a:r>
              <a:rPr lang="en-US" dirty="0" smtClean="0"/>
              <a:t>Activity (page 15)</a:t>
            </a:r>
            <a:endParaRPr lang="en-US" dirty="0"/>
          </a:p>
        </p:txBody>
      </p:sp>
      <p:sp>
        <p:nvSpPr>
          <p:cNvPr id="3" name="Content Placeholder 2"/>
          <p:cNvSpPr>
            <a:spLocks noGrp="1"/>
          </p:cNvSpPr>
          <p:nvPr>
            <p:ph idx="1"/>
          </p:nvPr>
        </p:nvSpPr>
        <p:spPr>
          <a:xfrm>
            <a:off x="296260" y="1291130"/>
            <a:ext cx="6710784" cy="4275740"/>
          </a:xfrm>
        </p:spPr>
        <p:txBody>
          <a:bodyPr/>
          <a:lstStyle/>
          <a:p>
            <a:pPr>
              <a:buNone/>
            </a:pPr>
            <a:r>
              <a:rPr lang="en-US" dirty="0" smtClean="0"/>
              <a:t>Brainstorm one activity your coalition can do to retain members for each “R” (6 total)</a:t>
            </a:r>
          </a:p>
          <a:p>
            <a:pPr>
              <a:buNone/>
            </a:pPr>
            <a:endParaRPr lang="en-US" dirty="0" smtClean="0"/>
          </a:p>
          <a:p>
            <a:pPr>
              <a:buNone/>
            </a:pPr>
            <a:r>
              <a:rPr lang="en-US" dirty="0" smtClean="0"/>
              <a:t>With a partner, share your ideas.  Identify the best idea for each “R”.  Place them on a sticky note</a:t>
            </a:r>
          </a:p>
          <a:p>
            <a:pPr>
              <a:buNone/>
            </a:pPr>
            <a:endParaRPr lang="en-US" dirty="0" smtClean="0"/>
          </a:p>
          <a:p>
            <a:pPr>
              <a:buNone/>
            </a:pPr>
            <a:r>
              <a:rPr lang="en-US" dirty="0" smtClean="0"/>
              <a:t>Place your sticky notes on the correct area    on the wall</a:t>
            </a:r>
          </a:p>
          <a:p>
            <a:pPr>
              <a:buNone/>
            </a:pPr>
            <a:endParaRPr lang="en-US" dirty="0" smtClean="0"/>
          </a:p>
        </p:txBody>
      </p:sp>
    </p:spTree>
    <p:custDataLst>
      <p:tags r:id="rId1"/>
    </p:custData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260" y="374900"/>
            <a:ext cx="6710784" cy="863788"/>
          </a:xfrm>
        </p:spPr>
        <p:txBody>
          <a:bodyPr>
            <a:normAutofit fontScale="90000"/>
          </a:bodyPr>
          <a:lstStyle/>
          <a:p>
            <a:r>
              <a:rPr lang="en-US" dirty="0" smtClean="0"/>
              <a:t>New member </a:t>
            </a:r>
            <a:r>
              <a:rPr lang="en-US" dirty="0" smtClean="0"/>
              <a:t>packets</a:t>
            </a:r>
            <a:br>
              <a:rPr lang="en-US" dirty="0" smtClean="0"/>
            </a:br>
            <a:r>
              <a:rPr lang="en-US" dirty="0" smtClean="0"/>
              <a:t>(page 16)</a:t>
            </a:r>
            <a:endParaRPr lang="en-US" dirty="0"/>
          </a:p>
        </p:txBody>
      </p:sp>
      <p:sp>
        <p:nvSpPr>
          <p:cNvPr id="3" name="Content Placeholder 2"/>
          <p:cNvSpPr>
            <a:spLocks noGrp="1"/>
          </p:cNvSpPr>
          <p:nvPr>
            <p:ph idx="1"/>
          </p:nvPr>
        </p:nvSpPr>
        <p:spPr>
          <a:xfrm>
            <a:off x="296260" y="1291130"/>
            <a:ext cx="6710784" cy="4275740"/>
          </a:xfrm>
        </p:spPr>
        <p:txBody>
          <a:bodyPr/>
          <a:lstStyle/>
          <a:p>
            <a:endParaRPr lang="en-US" dirty="0"/>
          </a:p>
        </p:txBody>
      </p:sp>
      <p:pic>
        <p:nvPicPr>
          <p:cNvPr id="4" name="Picture 2" descr="http://www.americancanoe.org/resource/dynamic/store/product/20130711_141209_26222.jpg">
            <a:hlinkClick r:id="rId3"/>
          </p:cNvPr>
          <p:cNvPicPr>
            <a:picLocks noChangeAspect="1" noChangeArrowheads="1"/>
          </p:cNvPicPr>
          <p:nvPr/>
        </p:nvPicPr>
        <p:blipFill>
          <a:blip r:embed="rId4" cstate="print"/>
          <a:srcRect/>
          <a:stretch>
            <a:fillRect/>
          </a:stretch>
        </p:blipFill>
        <p:spPr bwMode="auto">
          <a:xfrm>
            <a:off x="296260" y="1596540"/>
            <a:ext cx="4191001" cy="4114800"/>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sp>
        <p:nvSpPr>
          <p:cNvPr id="5" name="TextBox 4"/>
          <p:cNvSpPr txBox="1"/>
          <p:nvPr/>
        </p:nvSpPr>
        <p:spPr>
          <a:xfrm>
            <a:off x="4724705" y="374900"/>
            <a:ext cx="3505200" cy="5847755"/>
          </a:xfrm>
          <a:prstGeom prst="rect">
            <a:avLst/>
          </a:prstGeom>
          <a:noFill/>
        </p:spPr>
        <p:txBody>
          <a:bodyPr wrap="square" rtlCol="0">
            <a:spAutoFit/>
          </a:bodyPr>
          <a:lstStyle/>
          <a:p>
            <a:r>
              <a:rPr lang="en-US" sz="2000" dirty="0" smtClean="0"/>
              <a:t>A new member packet is a packet of coalition materials given to new member that informs them about the coalition.</a:t>
            </a:r>
          </a:p>
          <a:p>
            <a:endParaRPr lang="en-US" sz="2000" dirty="0" smtClean="0"/>
          </a:p>
          <a:p>
            <a:r>
              <a:rPr lang="en-US" sz="2000" dirty="0" smtClean="0"/>
              <a:t>At a minimum it should include:</a:t>
            </a:r>
          </a:p>
          <a:p>
            <a:pPr marL="223838" indent="112713">
              <a:buFont typeface="Arial" pitchFamily="34" charset="0"/>
              <a:buChar char="•"/>
            </a:pPr>
            <a:r>
              <a:rPr lang="en-US" sz="2000" b="1" dirty="0" smtClean="0"/>
              <a:t>Commitment Letter</a:t>
            </a:r>
          </a:p>
          <a:p>
            <a:pPr marL="223838" indent="112713">
              <a:buFont typeface="Arial" pitchFamily="34" charset="0"/>
              <a:buChar char="•"/>
            </a:pPr>
            <a:r>
              <a:rPr lang="en-US" sz="2000" b="1" dirty="0" smtClean="0"/>
              <a:t>CBO History</a:t>
            </a:r>
          </a:p>
          <a:p>
            <a:pPr marL="223838" indent="112713">
              <a:buFont typeface="Arial" pitchFamily="34" charset="0"/>
              <a:buChar char="•"/>
            </a:pPr>
            <a:r>
              <a:rPr lang="en-US" sz="2000" b="1" dirty="0" smtClean="0"/>
              <a:t>Community data</a:t>
            </a:r>
          </a:p>
          <a:p>
            <a:pPr marL="407988" indent="-174625">
              <a:buFont typeface="Arial" pitchFamily="34" charset="0"/>
              <a:buChar char="•"/>
            </a:pPr>
            <a:r>
              <a:rPr lang="en-US" sz="2000" b="1" dirty="0" smtClean="0"/>
              <a:t>New Member Questionnaire</a:t>
            </a:r>
          </a:p>
          <a:p>
            <a:endParaRPr lang="en-US" dirty="0" smtClean="0"/>
          </a:p>
          <a:p>
            <a:pPr>
              <a:buFont typeface="Arial" pitchFamily="34" charset="0"/>
              <a:buChar char="•"/>
            </a:pPr>
            <a:endParaRPr lang="en-US" sz="1600" dirty="0" smtClean="0"/>
          </a:p>
          <a:p>
            <a:pPr>
              <a:buFont typeface="Arial" pitchFamily="34" charset="0"/>
              <a:buChar char="•"/>
            </a:pPr>
            <a:endParaRPr lang="en-US" sz="1600" dirty="0" smtClean="0"/>
          </a:p>
          <a:p>
            <a:endParaRPr lang="en-US" sz="1600" dirty="0" smtClean="0"/>
          </a:p>
          <a:p>
            <a:endParaRPr lang="en-US" sz="1600" dirty="0" smtClean="0"/>
          </a:p>
          <a:p>
            <a:endParaRPr lang="en-US" sz="1600" dirty="0" smtClean="0"/>
          </a:p>
          <a:p>
            <a:endParaRPr lang="en-US" dirty="0" smtClean="0"/>
          </a:p>
          <a:p>
            <a:endParaRPr lang="en-US" dirty="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anim calcmode="lin" valueType="num">
                                      <p:cBhvr additive="base">
                                        <p:cTn id="7"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anim calcmode="lin" valueType="num">
                                      <p:cBhvr additive="base">
                                        <p:cTn id="13"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anim calcmode="lin" valueType="num">
                                      <p:cBhvr additive="base">
                                        <p:cTn id="19"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xEl>
                                              <p:pRg st="6" end="6"/>
                                            </p:txEl>
                                          </p:spTgt>
                                        </p:tgtEl>
                                        <p:attrNameLst>
                                          <p:attrName>style.visibility</p:attrName>
                                        </p:attrNameLst>
                                      </p:cBhvr>
                                      <p:to>
                                        <p:strVal val="visible"/>
                                      </p:to>
                                    </p:set>
                                    <p:anim calcmode="lin" valueType="num">
                                      <p:cBhvr additive="base">
                                        <p:cTn id="25"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1670" y="374900"/>
            <a:ext cx="8229600" cy="584623"/>
          </a:xfrm>
        </p:spPr>
        <p:txBody>
          <a:bodyPr>
            <a:normAutofit fontScale="90000"/>
          </a:bodyPr>
          <a:lstStyle/>
          <a:p>
            <a:r>
              <a:rPr lang="en-US" dirty="0" smtClean="0"/>
              <a:t>Learning Objectives</a:t>
            </a:r>
            <a:endParaRPr lang="en-US" dirty="0"/>
          </a:p>
        </p:txBody>
      </p:sp>
      <p:sp>
        <p:nvSpPr>
          <p:cNvPr id="3" name="Content Placeholder 2"/>
          <p:cNvSpPr>
            <a:spLocks noGrp="1"/>
          </p:cNvSpPr>
          <p:nvPr>
            <p:ph idx="1"/>
          </p:nvPr>
        </p:nvSpPr>
        <p:spPr>
          <a:xfrm>
            <a:off x="448965" y="985720"/>
            <a:ext cx="8229600" cy="4525963"/>
          </a:xfrm>
        </p:spPr>
        <p:txBody>
          <a:bodyPr>
            <a:normAutofit fontScale="92500" lnSpcReduction="10000"/>
          </a:bodyPr>
          <a:lstStyle/>
          <a:p>
            <a:pPr>
              <a:buNone/>
            </a:pPr>
            <a:r>
              <a:rPr lang="en-US" b="1" dirty="0" smtClean="0"/>
              <a:t>By the end of this course, you will be capable of</a:t>
            </a:r>
            <a:r>
              <a:rPr lang="en-US" dirty="0" smtClean="0"/>
              <a:t>;</a:t>
            </a:r>
          </a:p>
          <a:p>
            <a:pPr lvl="0"/>
            <a:r>
              <a:rPr lang="en-US" dirty="0" smtClean="0"/>
              <a:t>Identifying the need for collaboration</a:t>
            </a:r>
          </a:p>
          <a:p>
            <a:pPr lvl="0"/>
            <a:r>
              <a:rPr lang="en-US" dirty="0" smtClean="0"/>
              <a:t>Identifying a lead agency</a:t>
            </a:r>
          </a:p>
          <a:p>
            <a:pPr lvl="0"/>
            <a:r>
              <a:rPr lang="en-US" dirty="0" smtClean="0"/>
              <a:t>Identifying key individuals and organizations</a:t>
            </a:r>
          </a:p>
          <a:p>
            <a:pPr lvl="0"/>
            <a:r>
              <a:rPr lang="en-US" dirty="0" smtClean="0"/>
              <a:t>Recruiting &amp; retaining members</a:t>
            </a:r>
          </a:p>
          <a:p>
            <a:pPr lvl="0"/>
            <a:r>
              <a:rPr lang="en-US" dirty="0" smtClean="0"/>
              <a:t>Developing structure and rules to promote success</a:t>
            </a:r>
          </a:p>
          <a:p>
            <a:pPr lvl="0"/>
            <a:r>
              <a:rPr lang="en-US" dirty="0" smtClean="0"/>
              <a:t>Engaging </a:t>
            </a:r>
            <a:r>
              <a:rPr lang="en-US" dirty="0" smtClean="0"/>
              <a:t>Community Members </a:t>
            </a:r>
            <a:endParaRPr lang="en-US" dirty="0" smtClean="0"/>
          </a:p>
          <a:p>
            <a:pPr lvl="0">
              <a:buNone/>
            </a:pPr>
            <a:endParaRPr lang="en-US" dirty="0" smtClean="0"/>
          </a:p>
          <a:p>
            <a:pPr>
              <a:buNone/>
            </a:pPr>
            <a:r>
              <a:rPr lang="en-US" b="1" dirty="0" smtClean="0"/>
              <a:t>At the end of the day you will have:</a:t>
            </a:r>
          </a:p>
          <a:p>
            <a:pPr>
              <a:buNone/>
            </a:pPr>
            <a:r>
              <a:rPr lang="en-US" b="1" dirty="0" smtClean="0"/>
              <a:t>2-4 actionable items to achieve (page 5)</a:t>
            </a:r>
            <a:endParaRPr lang="en-US" dirty="0" smtClean="0"/>
          </a:p>
          <a:p>
            <a:pPr lvl="0">
              <a:buNone/>
            </a:pPr>
            <a:endParaRPr lang="en-US" dirty="0" smtClean="0"/>
          </a:p>
        </p:txBody>
      </p:sp>
    </p:spTree>
    <p:custDataLst>
      <p:tags r:id="rId1"/>
    </p:custData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260" y="427342"/>
            <a:ext cx="7932424" cy="863788"/>
          </a:xfrm>
        </p:spPr>
        <p:txBody>
          <a:bodyPr/>
          <a:lstStyle/>
          <a:p>
            <a:r>
              <a:rPr lang="en-US" dirty="0" smtClean="0"/>
              <a:t>New Member Packet</a:t>
            </a:r>
            <a:endParaRPr lang="en-US" dirty="0"/>
          </a:p>
        </p:txBody>
      </p:sp>
      <p:sp>
        <p:nvSpPr>
          <p:cNvPr id="3" name="Content Placeholder 2"/>
          <p:cNvSpPr>
            <a:spLocks noGrp="1"/>
          </p:cNvSpPr>
          <p:nvPr>
            <p:ph idx="1"/>
          </p:nvPr>
        </p:nvSpPr>
        <p:spPr>
          <a:xfrm>
            <a:off x="448965" y="1291130"/>
            <a:ext cx="7779719" cy="4275740"/>
          </a:xfrm>
        </p:spPr>
        <p:txBody>
          <a:bodyPr>
            <a:normAutofit fontScale="77500" lnSpcReduction="20000"/>
          </a:bodyPr>
          <a:lstStyle/>
          <a:p>
            <a:pPr>
              <a:buNone/>
            </a:pPr>
            <a:r>
              <a:rPr lang="en-US" b="1" dirty="0" smtClean="0"/>
              <a:t>Other item may include:</a:t>
            </a:r>
          </a:p>
          <a:p>
            <a:pPr>
              <a:buNone/>
            </a:pPr>
            <a:endParaRPr lang="en-US" b="1" dirty="0" smtClean="0"/>
          </a:p>
          <a:p>
            <a:pPr indent="571500"/>
            <a:r>
              <a:rPr lang="en-US" dirty="0" smtClean="0"/>
              <a:t>Welcome Letter</a:t>
            </a:r>
          </a:p>
          <a:p>
            <a:pPr indent="571500"/>
            <a:r>
              <a:rPr lang="en-US" dirty="0" smtClean="0"/>
              <a:t>Mission and Vision</a:t>
            </a:r>
          </a:p>
          <a:p>
            <a:pPr indent="571500"/>
            <a:r>
              <a:rPr lang="en-US" dirty="0" smtClean="0"/>
              <a:t>Skill and Interest Questionnaire</a:t>
            </a:r>
          </a:p>
          <a:p>
            <a:pPr indent="571500"/>
            <a:r>
              <a:rPr lang="en-US" dirty="0" smtClean="0"/>
              <a:t>Bylaws, policies, member expectation</a:t>
            </a:r>
          </a:p>
          <a:p>
            <a:pPr indent="571500"/>
            <a:r>
              <a:rPr lang="en-US" dirty="0" smtClean="0"/>
              <a:t>CBO Calendar</a:t>
            </a:r>
          </a:p>
          <a:p>
            <a:pPr indent="571500"/>
            <a:r>
              <a:rPr lang="en-US" dirty="0" smtClean="0"/>
              <a:t>Past Events</a:t>
            </a:r>
          </a:p>
          <a:p>
            <a:pPr indent="571500"/>
            <a:r>
              <a:rPr lang="en-US" dirty="0" smtClean="0"/>
              <a:t>CBO Partners</a:t>
            </a:r>
          </a:p>
          <a:p>
            <a:pPr indent="571500"/>
            <a:r>
              <a:rPr lang="en-US" dirty="0" smtClean="0"/>
              <a:t>Committees and Workgroups</a:t>
            </a:r>
          </a:p>
          <a:p>
            <a:pPr indent="571500"/>
            <a:r>
              <a:rPr lang="en-US" dirty="0" smtClean="0"/>
              <a:t>Most recent meeting minutes</a:t>
            </a:r>
          </a:p>
          <a:p>
            <a:pPr indent="571500"/>
            <a:r>
              <a:rPr lang="en-US" dirty="0" smtClean="0"/>
              <a:t>List of Board Members</a:t>
            </a:r>
          </a:p>
          <a:p>
            <a:pPr>
              <a:buNone/>
            </a:pPr>
            <a:endParaRPr lang="en-US" dirty="0"/>
          </a:p>
        </p:txBody>
      </p:sp>
    </p:spTree>
    <p:custDataLst>
      <p:tags r:id="rId1"/>
    </p:custData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Talking to potential new </a:t>
            </a:r>
            <a:r>
              <a:rPr lang="en-US" dirty="0" smtClean="0"/>
              <a:t>members (page 17)</a:t>
            </a:r>
            <a:endParaRPr lang="en-US" dirty="0"/>
          </a:p>
        </p:txBody>
      </p:sp>
      <p:sp>
        <p:nvSpPr>
          <p:cNvPr id="3" name="Content Placeholder 2"/>
          <p:cNvSpPr>
            <a:spLocks noGrp="1"/>
          </p:cNvSpPr>
          <p:nvPr>
            <p:ph idx="1"/>
          </p:nvPr>
        </p:nvSpPr>
        <p:spPr/>
        <p:txBody>
          <a:bodyPr/>
          <a:lstStyle/>
          <a:p>
            <a:r>
              <a:rPr lang="en-US" dirty="0" smtClean="0"/>
              <a:t>Elevator Speech</a:t>
            </a:r>
          </a:p>
          <a:p>
            <a:endParaRPr lang="en-US" dirty="0" smtClean="0"/>
          </a:p>
          <a:p>
            <a:endParaRPr lang="en-US" dirty="0" smtClean="0"/>
          </a:p>
          <a:p>
            <a:endParaRPr lang="en-US" dirty="0" smtClean="0"/>
          </a:p>
          <a:p>
            <a:r>
              <a:rPr lang="en-US" dirty="0" smtClean="0"/>
              <a:t>Focused Conversation</a:t>
            </a:r>
            <a:endParaRPr lang="en-US" dirty="0"/>
          </a:p>
        </p:txBody>
      </p:sp>
      <p:pic>
        <p:nvPicPr>
          <p:cNvPr id="1026" name="Picture 2" descr="Image result for Elevator speech"/>
          <p:cNvPicPr>
            <a:picLocks noChangeAspect="1" noChangeArrowheads="1"/>
          </p:cNvPicPr>
          <p:nvPr/>
        </p:nvPicPr>
        <p:blipFill>
          <a:blip r:embed="rId3" cstate="print"/>
          <a:srcRect/>
          <a:stretch>
            <a:fillRect/>
          </a:stretch>
        </p:blipFill>
        <p:spPr bwMode="auto">
          <a:xfrm>
            <a:off x="4724705" y="1443835"/>
            <a:ext cx="2748690" cy="1862238"/>
          </a:xfrm>
          <a:prstGeom prst="rect">
            <a:avLst/>
          </a:prstGeom>
          <a:noFill/>
        </p:spPr>
      </p:pic>
      <p:pic>
        <p:nvPicPr>
          <p:cNvPr id="1028" name="Picture 4" descr="Image result for discussion with law enforcement"/>
          <p:cNvPicPr>
            <a:picLocks noChangeAspect="1" noChangeArrowheads="1"/>
          </p:cNvPicPr>
          <p:nvPr/>
        </p:nvPicPr>
        <p:blipFill>
          <a:blip r:embed="rId4" cstate="print"/>
          <a:srcRect/>
          <a:stretch>
            <a:fillRect/>
          </a:stretch>
        </p:blipFill>
        <p:spPr bwMode="auto">
          <a:xfrm>
            <a:off x="296260" y="4345230"/>
            <a:ext cx="2619375" cy="1743076"/>
          </a:xfrm>
          <a:prstGeom prst="rect">
            <a:avLst/>
          </a:prstGeom>
          <a:noFill/>
        </p:spPr>
      </p:pic>
      <p:pic>
        <p:nvPicPr>
          <p:cNvPr id="1030" name="Picture 6" descr="Image result for discussion with community leader"/>
          <p:cNvPicPr>
            <a:picLocks noChangeAspect="1" noChangeArrowheads="1"/>
          </p:cNvPicPr>
          <p:nvPr/>
        </p:nvPicPr>
        <p:blipFill>
          <a:blip r:embed="rId5" cstate="print"/>
          <a:srcRect/>
          <a:stretch>
            <a:fillRect/>
          </a:stretch>
        </p:blipFill>
        <p:spPr bwMode="auto">
          <a:xfrm>
            <a:off x="2586835" y="3887115"/>
            <a:ext cx="2362200" cy="1933576"/>
          </a:xfrm>
          <a:prstGeom prst="rect">
            <a:avLst/>
          </a:prstGeom>
          <a:noFill/>
        </p:spPr>
      </p:pic>
      <p:sp>
        <p:nvSpPr>
          <p:cNvPr id="1032" name="AutoShape 8" descr="Image result for talking with a bar owner"/>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034" name="Picture 10" descr="Image result for talking with a bar owner"/>
          <p:cNvPicPr>
            <a:picLocks noChangeAspect="1" noChangeArrowheads="1"/>
          </p:cNvPicPr>
          <p:nvPr/>
        </p:nvPicPr>
        <p:blipFill>
          <a:blip r:embed="rId6" cstate="print"/>
          <a:srcRect/>
          <a:stretch>
            <a:fillRect/>
          </a:stretch>
        </p:blipFill>
        <p:spPr bwMode="auto">
          <a:xfrm>
            <a:off x="3197655" y="5108755"/>
            <a:ext cx="2908440" cy="1635180"/>
          </a:xfrm>
          <a:prstGeom prst="rect">
            <a:avLst/>
          </a:prstGeom>
          <a:noFill/>
        </p:spPr>
      </p:pic>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8"/>
                                        </p:tgtEl>
                                        <p:attrNameLst>
                                          <p:attrName>style.visibility</p:attrName>
                                        </p:attrNameLst>
                                      </p:cBhvr>
                                      <p:to>
                                        <p:strVal val="visible"/>
                                      </p:to>
                                    </p:set>
                                  </p:childTnLst>
                                </p:cTn>
                              </p:par>
                              <p:par>
                                <p:cTn id="11" presetID="1" presetClass="entr" presetSubtype="0" fill="hold" nodeType="withEffect">
                                  <p:stCondLst>
                                    <p:cond delay="500"/>
                                  </p:stCondLst>
                                  <p:childTnLst>
                                    <p:set>
                                      <p:cBhvr>
                                        <p:cTn id="12" dur="1" fill="hold">
                                          <p:stCondLst>
                                            <p:cond delay="0"/>
                                          </p:stCondLst>
                                        </p:cTn>
                                        <p:tgtEl>
                                          <p:spTgt spid="1030"/>
                                        </p:tgtEl>
                                        <p:attrNameLst>
                                          <p:attrName>style.visibility</p:attrName>
                                        </p:attrNameLst>
                                      </p:cBhvr>
                                      <p:to>
                                        <p:strVal val="visible"/>
                                      </p:to>
                                    </p:set>
                                  </p:childTnLst>
                                </p:cTn>
                              </p:par>
                              <p:par>
                                <p:cTn id="13" presetID="1" presetClass="entr" presetSubtype="0" fill="hold" nodeType="withEffect">
                                  <p:stCondLst>
                                    <p:cond delay="1000"/>
                                  </p:stCondLst>
                                  <p:childTnLst>
                                    <p:set>
                                      <p:cBhvr>
                                        <p:cTn id="14" dur="1" fill="hold">
                                          <p:stCondLst>
                                            <p:cond delay="0"/>
                                          </p:stCondLst>
                                        </p:cTn>
                                        <p:tgtEl>
                                          <p:spTgt spid="10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365195" y="427342"/>
            <a:ext cx="7177135" cy="863788"/>
          </a:xfrm>
        </p:spPr>
        <p:txBody>
          <a:bodyPr>
            <a:normAutofit fontScale="90000"/>
          </a:bodyPr>
          <a:lstStyle/>
          <a:p>
            <a:r>
              <a:rPr lang="en-US" dirty="0" smtClean="0"/>
              <a:t>Developing structures and </a:t>
            </a:r>
            <a:r>
              <a:rPr lang="en-US" dirty="0" smtClean="0"/>
              <a:t>rules (page 18 – 20)</a:t>
            </a:r>
            <a:endParaRPr lang="en-US" dirty="0"/>
          </a:p>
        </p:txBody>
      </p:sp>
      <p:sp>
        <p:nvSpPr>
          <p:cNvPr id="3" name="Content Placeholder 2"/>
          <p:cNvSpPr>
            <a:spLocks noGrp="1"/>
          </p:cNvSpPr>
          <p:nvPr>
            <p:ph idx="1"/>
          </p:nvPr>
        </p:nvSpPr>
        <p:spPr/>
        <p:txBody>
          <a:bodyPr>
            <a:normAutofit/>
          </a:bodyPr>
          <a:lstStyle/>
          <a:p>
            <a:r>
              <a:rPr lang="en-US" dirty="0" smtClean="0"/>
              <a:t>Organizational Structure</a:t>
            </a:r>
          </a:p>
          <a:p>
            <a:pPr lvl="1"/>
            <a:r>
              <a:rPr lang="en-US" dirty="0" smtClean="0"/>
              <a:t>Typically hierarchal with executive committee and subcommittees (permanent and ad-hoc)</a:t>
            </a:r>
          </a:p>
          <a:p>
            <a:pPr lvl="1">
              <a:buNone/>
            </a:pPr>
            <a:endParaRPr lang="en-US" dirty="0" smtClean="0"/>
          </a:p>
          <a:p>
            <a:pPr lvl="1"/>
            <a:r>
              <a:rPr lang="en-US" dirty="0" smtClean="0"/>
              <a:t>Staff may be placed adjacent or within the hierarchy</a:t>
            </a:r>
          </a:p>
          <a:p>
            <a:pPr>
              <a:buNone/>
            </a:pPr>
            <a:endParaRPr lang="en-US" dirty="0" smtClean="0"/>
          </a:p>
          <a:p>
            <a:pPr>
              <a:buNone/>
            </a:pPr>
            <a:endParaRPr lang="en-US" dirty="0"/>
          </a:p>
        </p:txBody>
      </p:sp>
    </p:spTree>
    <p:custDataLst>
      <p:tags r:id="rId1"/>
    </p:custData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259" y="0"/>
            <a:ext cx="7177135" cy="863788"/>
          </a:xfrm>
        </p:spPr>
        <p:txBody>
          <a:bodyPr>
            <a:normAutofit fontScale="90000"/>
          </a:bodyPr>
          <a:lstStyle/>
          <a:p>
            <a:r>
              <a:rPr lang="en-US" dirty="0" smtClean="0"/>
              <a:t>Developing structures and </a:t>
            </a:r>
            <a:r>
              <a:rPr lang="en-US" dirty="0" smtClean="0"/>
              <a:t>rules (page 21)</a:t>
            </a:r>
            <a:endParaRPr lang="en-US" dirty="0"/>
          </a:p>
        </p:txBody>
      </p:sp>
      <p:sp>
        <p:nvSpPr>
          <p:cNvPr id="3" name="Content Placeholder 2"/>
          <p:cNvSpPr>
            <a:spLocks noGrp="1"/>
          </p:cNvSpPr>
          <p:nvPr>
            <p:ph idx="1"/>
          </p:nvPr>
        </p:nvSpPr>
        <p:spPr>
          <a:xfrm>
            <a:off x="296260" y="680310"/>
            <a:ext cx="6710784" cy="5802790"/>
          </a:xfrm>
        </p:spPr>
        <p:txBody>
          <a:bodyPr>
            <a:normAutofit fontScale="77500" lnSpcReduction="20000"/>
          </a:bodyPr>
          <a:lstStyle/>
          <a:p>
            <a:pPr>
              <a:buNone/>
            </a:pPr>
            <a:r>
              <a:rPr lang="en-US" b="1" dirty="0" smtClean="0"/>
              <a:t>Bylaws are used to:</a:t>
            </a:r>
          </a:p>
          <a:p>
            <a:pPr>
              <a:buNone/>
            </a:pPr>
            <a:r>
              <a:rPr lang="en-US" dirty="0" smtClean="0"/>
              <a:t>	Help organizations deal with new situations</a:t>
            </a:r>
          </a:p>
          <a:p>
            <a:pPr>
              <a:buNone/>
            </a:pPr>
            <a:r>
              <a:rPr lang="en-US" dirty="0" smtClean="0"/>
              <a:t>	Help organizations make decisions</a:t>
            </a:r>
          </a:p>
          <a:p>
            <a:pPr>
              <a:buNone/>
            </a:pPr>
            <a:r>
              <a:rPr lang="en-US" dirty="0" smtClean="0"/>
              <a:t>	Help organizations operate ethically</a:t>
            </a:r>
          </a:p>
          <a:p>
            <a:pPr>
              <a:buNone/>
            </a:pPr>
            <a:endParaRPr lang="en-US" dirty="0" smtClean="0"/>
          </a:p>
          <a:p>
            <a:pPr>
              <a:buNone/>
            </a:pPr>
            <a:r>
              <a:rPr lang="en-US" b="1" dirty="0" smtClean="0"/>
              <a:t>Bylaws are:</a:t>
            </a:r>
          </a:p>
          <a:p>
            <a:pPr>
              <a:buNone/>
            </a:pPr>
            <a:r>
              <a:rPr lang="en-US" dirty="0" smtClean="0"/>
              <a:t>	Formally written rules that control the internal operations of the organization</a:t>
            </a:r>
          </a:p>
          <a:p>
            <a:pPr>
              <a:buNone/>
            </a:pPr>
            <a:r>
              <a:rPr lang="en-US" dirty="0" smtClean="0"/>
              <a:t>	A document that formally defines the groups:</a:t>
            </a:r>
          </a:p>
          <a:p>
            <a:pPr>
              <a:buNone/>
            </a:pPr>
            <a:r>
              <a:rPr lang="en-US" dirty="0" smtClean="0"/>
              <a:t>		Official name</a:t>
            </a:r>
          </a:p>
          <a:p>
            <a:pPr>
              <a:buNone/>
            </a:pPr>
            <a:r>
              <a:rPr lang="en-US" dirty="0" smtClean="0"/>
              <a:t>		Purpose</a:t>
            </a:r>
          </a:p>
          <a:p>
            <a:pPr>
              <a:buNone/>
            </a:pPr>
            <a:r>
              <a:rPr lang="en-US" dirty="0" smtClean="0"/>
              <a:t>		Requirements for membership</a:t>
            </a:r>
          </a:p>
          <a:p>
            <a:pPr>
              <a:buNone/>
            </a:pPr>
            <a:r>
              <a:rPr lang="en-US" dirty="0" smtClean="0"/>
              <a:t>		Officer titles and responsibilities</a:t>
            </a:r>
          </a:p>
          <a:p>
            <a:pPr>
              <a:buNone/>
            </a:pPr>
            <a:r>
              <a:rPr lang="en-US" dirty="0" smtClean="0"/>
              <a:t>		How officers are assigned</a:t>
            </a:r>
          </a:p>
          <a:p>
            <a:pPr>
              <a:buNone/>
            </a:pPr>
            <a:r>
              <a:rPr lang="en-US" dirty="0" smtClean="0"/>
              <a:t>		How meetings are conducted</a:t>
            </a:r>
          </a:p>
          <a:p>
            <a:pPr>
              <a:buNone/>
            </a:pPr>
            <a:r>
              <a:rPr lang="en-US" dirty="0" smtClean="0"/>
              <a:t>		How decisions are made</a:t>
            </a:r>
          </a:p>
          <a:p>
            <a:pPr>
              <a:buNone/>
            </a:pPr>
            <a:r>
              <a:rPr lang="en-US" dirty="0" smtClean="0"/>
              <a:t>		</a:t>
            </a:r>
          </a:p>
        </p:txBody>
      </p:sp>
      <p:sp>
        <p:nvSpPr>
          <p:cNvPr id="4" name="TextBox 3"/>
          <p:cNvSpPr txBox="1"/>
          <p:nvPr/>
        </p:nvSpPr>
        <p:spPr>
          <a:xfrm>
            <a:off x="448965" y="3734410"/>
            <a:ext cx="8093365" cy="4062651"/>
          </a:xfrm>
          <a:prstGeom prst="rect">
            <a:avLst/>
          </a:prstGeom>
          <a:solidFill>
            <a:schemeClr val="bg1"/>
          </a:solidFill>
        </p:spPr>
        <p:txBody>
          <a:bodyPr wrap="square" rtlCol="0">
            <a:spAutoFit/>
          </a:bodyPr>
          <a:lstStyle/>
          <a:p>
            <a:pPr algn="ctr"/>
            <a:r>
              <a:rPr lang="en-US" sz="4000" dirty="0" smtClean="0"/>
              <a:t>Bylaws serve as the legal guidelines of an organization and the organization COULD BE CHALLENGED in court for its actions if it violates them</a:t>
            </a:r>
          </a:p>
          <a:p>
            <a:endParaRPr lang="en-US" sz="4000" dirty="0" smtClean="0"/>
          </a:p>
          <a:p>
            <a:endParaRPr lang="en-US" sz="4000" dirty="0" smtClean="0"/>
          </a:p>
          <a:p>
            <a:endParaRPr lang="en-US" dirty="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259" y="0"/>
            <a:ext cx="8093365" cy="863788"/>
          </a:xfrm>
        </p:spPr>
        <p:txBody>
          <a:bodyPr>
            <a:normAutofit/>
          </a:bodyPr>
          <a:lstStyle/>
          <a:p>
            <a:r>
              <a:rPr lang="en-US" dirty="0" smtClean="0"/>
              <a:t>Developing structures and </a:t>
            </a:r>
            <a:r>
              <a:rPr lang="en-US" dirty="0" smtClean="0"/>
              <a:t>rules (page 22)</a:t>
            </a:r>
            <a:endParaRPr lang="en-US" dirty="0"/>
          </a:p>
        </p:txBody>
      </p:sp>
      <p:sp>
        <p:nvSpPr>
          <p:cNvPr id="3" name="Content Placeholder 2"/>
          <p:cNvSpPr>
            <a:spLocks noGrp="1"/>
          </p:cNvSpPr>
          <p:nvPr>
            <p:ph idx="1"/>
          </p:nvPr>
        </p:nvSpPr>
        <p:spPr>
          <a:xfrm>
            <a:off x="296260" y="680310"/>
            <a:ext cx="6710784" cy="6177690"/>
          </a:xfrm>
        </p:spPr>
        <p:txBody>
          <a:bodyPr>
            <a:normAutofit/>
          </a:bodyPr>
          <a:lstStyle/>
          <a:p>
            <a:pPr>
              <a:buNone/>
            </a:pPr>
            <a:r>
              <a:rPr lang="en-US" b="1" dirty="0" smtClean="0"/>
              <a:t>Job Descriptions;</a:t>
            </a:r>
          </a:p>
          <a:p>
            <a:pPr>
              <a:buNone/>
            </a:pPr>
            <a:r>
              <a:rPr lang="en-US" b="1" dirty="0" smtClean="0"/>
              <a:t>	</a:t>
            </a:r>
            <a:r>
              <a:rPr lang="en-US" dirty="0" smtClean="0"/>
              <a:t>Define the position for the organization and potential applicants</a:t>
            </a:r>
            <a:endParaRPr lang="en-US" u="sng" dirty="0" smtClean="0"/>
          </a:p>
          <a:p>
            <a:pPr>
              <a:buNone/>
            </a:pPr>
            <a:endParaRPr lang="en-US" u="sng" dirty="0" smtClean="0"/>
          </a:p>
          <a:p>
            <a:pPr>
              <a:buNone/>
            </a:pPr>
            <a:r>
              <a:rPr lang="en-US" dirty="0" smtClean="0"/>
              <a:t>	Clarify duties</a:t>
            </a:r>
          </a:p>
          <a:p>
            <a:pPr>
              <a:buNone/>
            </a:pPr>
            <a:endParaRPr lang="en-US" dirty="0" smtClean="0"/>
          </a:p>
          <a:p>
            <a:pPr>
              <a:buNone/>
            </a:pPr>
            <a:r>
              <a:rPr lang="en-US" dirty="0" smtClean="0"/>
              <a:t>	Make it clear when a member is not performing to standard</a:t>
            </a:r>
          </a:p>
          <a:p>
            <a:pPr>
              <a:buNone/>
            </a:pPr>
            <a:endParaRPr lang="en-US" dirty="0" smtClean="0"/>
          </a:p>
          <a:p>
            <a:pPr>
              <a:buNone/>
            </a:pPr>
            <a:r>
              <a:rPr lang="en-US" dirty="0" smtClean="0"/>
              <a:t>	Will make it more likely that you                    will find the right person for 		            the job</a:t>
            </a:r>
          </a:p>
        </p:txBody>
      </p:sp>
    </p:spTree>
    <p:custDataLst>
      <p:tags r:id="rId1"/>
    </p:custData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260" y="0"/>
            <a:ext cx="6710784" cy="863788"/>
          </a:xfrm>
        </p:spPr>
        <p:txBody>
          <a:bodyPr/>
          <a:lstStyle/>
          <a:p>
            <a:r>
              <a:rPr lang="en-US" dirty="0" smtClean="0"/>
              <a:t>Developing structures and rules</a:t>
            </a:r>
            <a:endParaRPr lang="en-US" dirty="0"/>
          </a:p>
        </p:txBody>
      </p:sp>
      <p:sp>
        <p:nvSpPr>
          <p:cNvPr id="3" name="Content Placeholder 2"/>
          <p:cNvSpPr>
            <a:spLocks noGrp="1"/>
          </p:cNvSpPr>
          <p:nvPr>
            <p:ph idx="1"/>
          </p:nvPr>
        </p:nvSpPr>
        <p:spPr>
          <a:xfrm>
            <a:off x="296260" y="680310"/>
            <a:ext cx="6710784" cy="6177690"/>
          </a:xfrm>
        </p:spPr>
        <p:txBody>
          <a:bodyPr>
            <a:normAutofit/>
          </a:bodyPr>
          <a:lstStyle/>
          <a:p>
            <a:pPr>
              <a:buNone/>
            </a:pPr>
            <a:r>
              <a:rPr lang="en-US" b="1" dirty="0" smtClean="0"/>
              <a:t>Job Descriptions have;</a:t>
            </a:r>
          </a:p>
          <a:p>
            <a:pPr>
              <a:buNone/>
            </a:pPr>
            <a:r>
              <a:rPr lang="en-US" b="1" dirty="0" smtClean="0"/>
              <a:t>	</a:t>
            </a:r>
            <a:r>
              <a:rPr lang="en-US" dirty="0" smtClean="0"/>
              <a:t>Title</a:t>
            </a:r>
          </a:p>
          <a:p>
            <a:pPr>
              <a:buNone/>
            </a:pPr>
            <a:r>
              <a:rPr lang="en-US" dirty="0" smtClean="0"/>
              <a:t>	Duties</a:t>
            </a:r>
          </a:p>
          <a:p>
            <a:pPr>
              <a:buNone/>
            </a:pPr>
            <a:r>
              <a:rPr lang="en-US" dirty="0" smtClean="0"/>
              <a:t>	Length of service in the position</a:t>
            </a:r>
          </a:p>
          <a:p>
            <a:pPr>
              <a:buNone/>
            </a:pPr>
            <a:r>
              <a:rPr lang="en-US" dirty="0" smtClean="0"/>
              <a:t>	Time needed</a:t>
            </a:r>
          </a:p>
          <a:p>
            <a:pPr>
              <a:buNone/>
            </a:pPr>
            <a:r>
              <a:rPr lang="en-US" dirty="0" smtClean="0"/>
              <a:t>	Background required (skills, education)</a:t>
            </a:r>
          </a:p>
          <a:p>
            <a:pPr>
              <a:buNone/>
            </a:pPr>
            <a:r>
              <a:rPr lang="en-US" dirty="0" smtClean="0"/>
              <a:t>	Reporting structure</a:t>
            </a:r>
          </a:p>
          <a:p>
            <a:pPr>
              <a:buNone/>
            </a:pPr>
            <a:r>
              <a:rPr lang="en-US" dirty="0" smtClean="0"/>
              <a:t>	Paid/Volunteer</a:t>
            </a:r>
          </a:p>
          <a:p>
            <a:pPr>
              <a:buNone/>
            </a:pPr>
            <a:endParaRPr lang="en-US" dirty="0" smtClean="0"/>
          </a:p>
          <a:p>
            <a:pPr>
              <a:buNone/>
            </a:pPr>
            <a:r>
              <a:rPr lang="en-US" dirty="0" smtClean="0"/>
              <a:t>	</a:t>
            </a:r>
          </a:p>
          <a:p>
            <a:pPr>
              <a:buNone/>
            </a:pPr>
            <a:endParaRPr lang="en-US" u="sng" dirty="0" smtClean="0"/>
          </a:p>
          <a:p>
            <a:pPr>
              <a:buNone/>
            </a:pPr>
            <a:r>
              <a:rPr lang="en-US" dirty="0" smtClean="0"/>
              <a:t>	</a:t>
            </a:r>
          </a:p>
        </p:txBody>
      </p:sp>
    </p:spTree>
    <p:custDataLst>
      <p:tags r:id="rId1"/>
    </p:custData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8964" y="374900"/>
            <a:ext cx="7787955" cy="863788"/>
          </a:xfrm>
        </p:spPr>
        <p:txBody>
          <a:bodyPr>
            <a:normAutofit/>
          </a:bodyPr>
          <a:lstStyle/>
          <a:p>
            <a:r>
              <a:rPr lang="en-US" dirty="0" smtClean="0"/>
              <a:t>Engaging community </a:t>
            </a:r>
            <a:r>
              <a:rPr lang="en-US" dirty="0" smtClean="0"/>
              <a:t>members page 23</a:t>
            </a:r>
            <a:endParaRPr lang="en-US" dirty="0"/>
          </a:p>
        </p:txBody>
      </p:sp>
      <p:sp>
        <p:nvSpPr>
          <p:cNvPr id="3" name="Content Placeholder 2"/>
          <p:cNvSpPr>
            <a:spLocks noGrp="1"/>
          </p:cNvSpPr>
          <p:nvPr>
            <p:ph idx="1"/>
          </p:nvPr>
        </p:nvSpPr>
        <p:spPr>
          <a:xfrm>
            <a:off x="448965" y="1291130"/>
            <a:ext cx="6710784" cy="4275740"/>
          </a:xfrm>
        </p:spPr>
        <p:txBody>
          <a:bodyPr/>
          <a:lstStyle/>
          <a:p>
            <a:r>
              <a:rPr lang="en-US" dirty="0" smtClean="0"/>
              <a:t>Be inclusive (Don’t just invite friends)</a:t>
            </a:r>
          </a:p>
          <a:p>
            <a:r>
              <a:rPr lang="en-US" dirty="0" smtClean="0"/>
              <a:t>Define useful roles</a:t>
            </a:r>
          </a:p>
          <a:p>
            <a:r>
              <a:rPr lang="en-US" dirty="0" smtClean="0"/>
              <a:t>Don’t meet for the sake of meeting!</a:t>
            </a:r>
          </a:p>
          <a:p>
            <a:r>
              <a:rPr lang="en-US" dirty="0" smtClean="0"/>
              <a:t>Rotate meeting locations and times</a:t>
            </a:r>
          </a:p>
          <a:p>
            <a:r>
              <a:rPr lang="en-US" dirty="0" smtClean="0"/>
              <a:t>Change format (informal, calls, surveys, independent work groups)</a:t>
            </a:r>
          </a:p>
          <a:p>
            <a:r>
              <a:rPr lang="en-US" dirty="0" smtClean="0"/>
              <a:t>Use electronic media effectively</a:t>
            </a:r>
          </a:p>
          <a:p>
            <a:endParaRPr lang="en-US" dirty="0"/>
          </a:p>
        </p:txBody>
      </p:sp>
      <p:sp>
        <p:nvSpPr>
          <p:cNvPr id="4" name="TextBox 3"/>
          <p:cNvSpPr txBox="1"/>
          <p:nvPr/>
        </p:nvSpPr>
        <p:spPr>
          <a:xfrm>
            <a:off x="754375" y="5719575"/>
            <a:ext cx="2595985" cy="430887"/>
          </a:xfrm>
          <a:prstGeom prst="rect">
            <a:avLst/>
          </a:prstGeom>
          <a:noFill/>
        </p:spPr>
        <p:txBody>
          <a:bodyPr wrap="square" rtlCol="0">
            <a:spAutoFit/>
          </a:bodyPr>
          <a:lstStyle/>
          <a:p>
            <a:r>
              <a:rPr lang="en-US" sz="1100" dirty="0" smtClean="0"/>
              <a:t>http://www.healthypeople.gov/2010/state/toolkit/08Partners2002.pdf</a:t>
            </a:r>
            <a:endParaRPr lang="en-US" sz="1100" dirty="0"/>
          </a:p>
        </p:txBody>
      </p:sp>
    </p:spTree>
    <p:custDataLst>
      <p:tags r:id="rId1"/>
    </p:custData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Introductions (page 4)</a:t>
            </a:r>
            <a:endParaRPr lang="en-US" dirty="0"/>
          </a:p>
        </p:txBody>
      </p:sp>
      <p:sp>
        <p:nvSpPr>
          <p:cNvPr id="5" name="Content Placeholder 4"/>
          <p:cNvSpPr>
            <a:spLocks noGrp="1"/>
          </p:cNvSpPr>
          <p:nvPr>
            <p:ph idx="1"/>
          </p:nvPr>
        </p:nvSpPr>
        <p:spPr/>
        <p:txBody>
          <a:bodyPr>
            <a:normAutofit lnSpcReduction="10000"/>
          </a:bodyPr>
          <a:lstStyle/>
          <a:p>
            <a:pPr marL="514350" indent="-514350">
              <a:buAutoNum type="arabicPeriod"/>
            </a:pPr>
            <a:r>
              <a:rPr lang="en-US" dirty="0" smtClean="0"/>
              <a:t>Name</a:t>
            </a:r>
          </a:p>
          <a:p>
            <a:pPr marL="514350" indent="-514350">
              <a:buAutoNum type="arabicPeriod"/>
            </a:pPr>
            <a:r>
              <a:rPr lang="en-US" dirty="0" smtClean="0"/>
              <a:t>Organization</a:t>
            </a:r>
          </a:p>
          <a:p>
            <a:pPr marL="514350" indent="-514350">
              <a:buAutoNum type="arabicPeriod"/>
            </a:pPr>
            <a:r>
              <a:rPr lang="en-US" dirty="0" smtClean="0"/>
              <a:t>Number of years in prevention</a:t>
            </a:r>
          </a:p>
          <a:p>
            <a:pPr marL="514350" indent="-514350">
              <a:buAutoNum type="arabicPeriod"/>
            </a:pPr>
            <a:r>
              <a:rPr lang="en-US" dirty="0" smtClean="0"/>
              <a:t>Number of years working with coalitions</a:t>
            </a:r>
          </a:p>
          <a:p>
            <a:pPr marL="514350" indent="-514350">
              <a:buAutoNum type="arabicPeriod"/>
            </a:pPr>
            <a:r>
              <a:rPr lang="en-US" dirty="0" smtClean="0"/>
              <a:t>Define “coalition”</a:t>
            </a:r>
          </a:p>
          <a:p>
            <a:pPr marL="514350" indent="-514350">
              <a:buAutoNum type="arabicPeriod"/>
            </a:pPr>
            <a:r>
              <a:rPr lang="en-US" dirty="0" smtClean="0"/>
              <a:t>What major problems have you identified in coalition work?</a:t>
            </a:r>
          </a:p>
          <a:p>
            <a:pPr marL="514350" indent="-514350">
              <a:buAutoNum type="arabicPeriod"/>
            </a:pPr>
            <a:r>
              <a:rPr lang="en-US" dirty="0" smtClean="0"/>
              <a:t>Is there anything specific you would like to learn today?</a:t>
            </a:r>
          </a:p>
        </p:txBody>
      </p:sp>
    </p:spTree>
    <p:custDataLst>
      <p:tags r:id="rId1"/>
    </p:custData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Coalitions </a:t>
            </a:r>
            <a:r>
              <a:rPr lang="en-US" dirty="0" smtClean="0"/>
              <a:t>Defined (page 6)</a:t>
            </a:r>
            <a:endParaRPr lang="en-US" dirty="0"/>
          </a:p>
        </p:txBody>
      </p:sp>
      <p:sp>
        <p:nvSpPr>
          <p:cNvPr id="4" name="Content Placeholder 3"/>
          <p:cNvSpPr>
            <a:spLocks noGrp="1"/>
          </p:cNvSpPr>
          <p:nvPr>
            <p:ph idx="1"/>
          </p:nvPr>
        </p:nvSpPr>
        <p:spPr>
          <a:xfrm>
            <a:off x="601670" y="1138425"/>
            <a:ext cx="7168900" cy="4525963"/>
          </a:xfrm>
        </p:spPr>
        <p:txBody>
          <a:bodyPr/>
          <a:lstStyle/>
          <a:p>
            <a:pPr algn="ctr">
              <a:buNone/>
            </a:pPr>
            <a:r>
              <a:rPr lang="en-US" dirty="0" smtClean="0"/>
              <a:t>	</a:t>
            </a:r>
          </a:p>
          <a:p>
            <a:pPr algn="ctr">
              <a:buNone/>
            </a:pPr>
            <a:r>
              <a:rPr lang="en-US" sz="3600" dirty="0" smtClean="0"/>
              <a:t>A group of individuals representing diverse organizations, factions or constituencies who agree to work together to achieve a common goal. (SAMHSA)</a:t>
            </a:r>
          </a:p>
          <a:p>
            <a:pPr>
              <a:buNone/>
            </a:pPr>
            <a:endParaRPr lang="en-US" dirty="0"/>
          </a:p>
        </p:txBody>
      </p:sp>
    </p:spTree>
    <p:custDataLst>
      <p:tags r:id="rId1"/>
    </p:custData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1517900" y="222195"/>
            <a:ext cx="6710784" cy="863788"/>
          </a:xfrm>
        </p:spPr>
        <p:txBody>
          <a:bodyPr/>
          <a:lstStyle/>
          <a:p>
            <a:r>
              <a:rPr lang="en-US" b="1" dirty="0" smtClean="0"/>
              <a:t>Levels of </a:t>
            </a:r>
            <a:r>
              <a:rPr lang="en-US" b="1" dirty="0" smtClean="0"/>
              <a:t>Collaboration (page 7)</a:t>
            </a:r>
            <a:endParaRPr lang="en-US" b="1" dirty="0"/>
          </a:p>
        </p:txBody>
      </p:sp>
      <p:graphicFrame>
        <p:nvGraphicFramePr>
          <p:cNvPr id="6" name="Content Placeholder 5"/>
          <p:cNvGraphicFramePr>
            <a:graphicFrameLocks noGrp="1"/>
          </p:cNvGraphicFramePr>
          <p:nvPr>
            <p:ph idx="1"/>
          </p:nvPr>
        </p:nvGraphicFramePr>
        <p:xfrm>
          <a:off x="1517650" y="1290638"/>
          <a:ext cx="7330090" cy="4276725"/>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custDataLst>
      <p:tags r:id="rId1"/>
    </p:custData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48965" y="2054655"/>
            <a:ext cx="7772400" cy="2290575"/>
          </a:xfrm>
        </p:spPr>
        <p:txBody>
          <a:bodyPr>
            <a:noAutofit/>
          </a:bodyPr>
          <a:lstStyle/>
          <a:p>
            <a:pPr algn="ctr"/>
            <a:r>
              <a:rPr lang="en-US" sz="5400" dirty="0" smtClean="0"/>
              <a:t>Collaboration </a:t>
            </a:r>
            <a:br>
              <a:rPr lang="en-US" sz="5400" dirty="0" smtClean="0"/>
            </a:br>
            <a:r>
              <a:rPr lang="en-US" sz="5400" dirty="0" smtClean="0"/>
              <a:t>Activity</a:t>
            </a:r>
            <a:br>
              <a:rPr lang="en-US" sz="5400" dirty="0" smtClean="0"/>
            </a:br>
            <a:r>
              <a:rPr lang="en-US" sz="5400" dirty="0" smtClean="0"/>
              <a:t>(page 8)</a:t>
            </a:r>
            <a:endParaRPr lang="en-US" sz="5400" dirty="0"/>
          </a:p>
        </p:txBody>
      </p:sp>
    </p:spTree>
    <p:custDataLst>
      <p:tags r:id="rId1"/>
    </p:custData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4375" y="2970885"/>
            <a:ext cx="7772400" cy="1362075"/>
          </a:xfrm>
        </p:spPr>
        <p:txBody>
          <a:bodyPr/>
          <a:lstStyle/>
          <a:p>
            <a:r>
              <a:rPr lang="en-US" dirty="0" smtClean="0"/>
              <a:t>BREAK – 10 minutes</a:t>
            </a:r>
            <a:endParaRPr lang="en-US" dirty="0"/>
          </a:p>
        </p:txBody>
      </p:sp>
      <p:sp>
        <p:nvSpPr>
          <p:cNvPr id="3" name="Text Placeholder 2"/>
          <p:cNvSpPr>
            <a:spLocks noGrp="1"/>
          </p:cNvSpPr>
          <p:nvPr>
            <p:ph type="body" idx="1"/>
          </p:nvPr>
        </p:nvSpPr>
        <p:spPr/>
        <p:txBody>
          <a:bodyPr/>
          <a:lstStyle/>
          <a:p>
            <a:endParaRPr lang="en-US" dirty="0"/>
          </a:p>
        </p:txBody>
      </p:sp>
    </p:spTree>
    <p:custDataLst>
      <p:tags r:id="rId1"/>
    </p:custData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Identifying the need for collaboration</a:t>
            </a:r>
            <a:endParaRPr lang="en-US" dirty="0"/>
          </a:p>
        </p:txBody>
      </p:sp>
      <p:sp>
        <p:nvSpPr>
          <p:cNvPr id="3" name="Content Placeholder 2"/>
          <p:cNvSpPr>
            <a:spLocks noGrp="1"/>
          </p:cNvSpPr>
          <p:nvPr>
            <p:ph idx="1"/>
          </p:nvPr>
        </p:nvSpPr>
        <p:spPr/>
        <p:txBody>
          <a:bodyPr/>
          <a:lstStyle/>
          <a:p>
            <a:pPr>
              <a:buNone/>
            </a:pPr>
            <a:endParaRPr lang="en-US" dirty="0" smtClean="0"/>
          </a:p>
          <a:p>
            <a:pPr>
              <a:buNone/>
            </a:pPr>
            <a:r>
              <a:rPr lang="en-US" dirty="0" smtClean="0"/>
              <a:t>Should we start a coalition to address the issue in the community?</a:t>
            </a:r>
          </a:p>
          <a:p>
            <a:pPr>
              <a:buNone/>
            </a:pPr>
            <a:endParaRPr lang="en-US" dirty="0" smtClean="0"/>
          </a:p>
          <a:p>
            <a:pPr>
              <a:buNone/>
            </a:pPr>
            <a:endParaRPr lang="en-US" dirty="0" smtClean="0"/>
          </a:p>
          <a:p>
            <a:pPr>
              <a:buNone/>
            </a:pPr>
            <a:endParaRPr lang="en-US" dirty="0" smtClean="0"/>
          </a:p>
          <a:p>
            <a:pPr>
              <a:buNone/>
            </a:pPr>
            <a:r>
              <a:rPr lang="en-US" dirty="0" smtClean="0"/>
              <a:t>Is it the right time to start a coalition?</a:t>
            </a:r>
          </a:p>
          <a:p>
            <a:pPr>
              <a:buNone/>
            </a:pPr>
            <a:endParaRPr lang="en-US" dirty="0" smtClean="0"/>
          </a:p>
          <a:p>
            <a:pPr>
              <a:buNone/>
            </a:pPr>
            <a:endParaRPr lang="en-US" dirty="0" smtClean="0"/>
          </a:p>
          <a:p>
            <a:endParaRPr lang="en-US" dirty="0"/>
          </a:p>
        </p:txBody>
      </p:sp>
    </p:spTree>
    <p:custDataLst>
      <p:tags r:id="rId1"/>
    </p:custDataLst>
    <p:extLst>
      <p:ext uri="{BB962C8B-B14F-4D97-AF65-F5344CB8AC3E}">
        <p14:creationId xmlns="" xmlns:p14="http://schemas.microsoft.com/office/powerpoint/2010/main" val="4103309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0.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1.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2.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3.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4.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5.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6.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7.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8.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19.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0.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1.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2.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3.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4.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5.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6.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7.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8.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29.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3.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30.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31.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32.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33.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34.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35.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36.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4.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5.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6.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7.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8.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ags/tag9.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3457</TotalTime>
  <Words>1163</Words>
  <Application>Microsoft Office PowerPoint</Application>
  <PresentationFormat>On-screen Show (4:3)</PresentationFormat>
  <Paragraphs>296</Paragraphs>
  <Slides>36</Slides>
  <Notes>1</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Office Theme</vt:lpstr>
      <vt:lpstr>Building Strong Collaborative Community Efforts</vt:lpstr>
      <vt:lpstr>Midwest Counterdrug Training Center</vt:lpstr>
      <vt:lpstr>Learning Objectives</vt:lpstr>
      <vt:lpstr>Introductions (page 4)</vt:lpstr>
      <vt:lpstr>Coalitions Defined (page 6)</vt:lpstr>
      <vt:lpstr>Levels of Collaboration (page 7)</vt:lpstr>
      <vt:lpstr>Collaboration  Activity (page 8)</vt:lpstr>
      <vt:lpstr>BREAK – 10 minutes</vt:lpstr>
      <vt:lpstr>Identifying the need for collaboration</vt:lpstr>
      <vt:lpstr>Should we start a new coalition?</vt:lpstr>
      <vt:lpstr>Lead Agencies (page 10)</vt:lpstr>
      <vt:lpstr>Lead Agencies</vt:lpstr>
      <vt:lpstr>Is my organization suited to be a lead agency?   Who else in my community could or should be a lead agency?   </vt:lpstr>
      <vt:lpstr>Key Individuals and Organizations (page 11)</vt:lpstr>
      <vt:lpstr>Key Individuals and Organizations</vt:lpstr>
      <vt:lpstr>Key Individuals and Organizations</vt:lpstr>
      <vt:lpstr>Key Individuals and Organizations</vt:lpstr>
      <vt:lpstr>Key Individuals and Organizations</vt:lpstr>
      <vt:lpstr>Key Individuals and Organizations</vt:lpstr>
      <vt:lpstr>Key Individuals and Organizations</vt:lpstr>
      <vt:lpstr>Key Individuals and Organizations</vt:lpstr>
      <vt:lpstr>BREAK – 10 minutes</vt:lpstr>
      <vt:lpstr>Key Individuals and Organizations (page 12)</vt:lpstr>
      <vt:lpstr>Recruiting and retaining members (page 13)</vt:lpstr>
      <vt:lpstr>Assessing the need for new membership  (page 13)</vt:lpstr>
      <vt:lpstr>Activity (page 14)</vt:lpstr>
      <vt:lpstr>Retaining Members (page 15)</vt:lpstr>
      <vt:lpstr>Activity (page 15)</vt:lpstr>
      <vt:lpstr>New member packets (page 16)</vt:lpstr>
      <vt:lpstr>New Member Packet</vt:lpstr>
      <vt:lpstr>Talking to potential new members (page 17)</vt:lpstr>
      <vt:lpstr>Developing structures and rules (page 18 – 20)</vt:lpstr>
      <vt:lpstr>Developing structures and rules (page 21)</vt:lpstr>
      <vt:lpstr>Developing structures and rules (page 22)</vt:lpstr>
      <vt:lpstr>Developing structures and rules</vt:lpstr>
      <vt:lpstr>Engaging community members page 23</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Julian</dc:creator>
  <cp:lastModifiedBy>Person</cp:lastModifiedBy>
  <cp:revision>26</cp:revision>
  <dcterms:created xsi:type="dcterms:W3CDTF">2013-08-21T19:17:07Z</dcterms:created>
  <dcterms:modified xsi:type="dcterms:W3CDTF">2016-09-28T00:05:53Z</dcterms:modified>
</cp:coreProperties>
</file>