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4"/>
  </p:notesMasterIdLst>
  <p:handoutMasterIdLst>
    <p:handoutMasterId r:id="rId55"/>
  </p:handoutMasterIdLst>
  <p:sldIdLst>
    <p:sldId id="256" r:id="rId2"/>
    <p:sldId id="279" r:id="rId3"/>
    <p:sldId id="332" r:id="rId4"/>
    <p:sldId id="280" r:id="rId5"/>
    <p:sldId id="281" r:id="rId6"/>
    <p:sldId id="334" r:id="rId7"/>
    <p:sldId id="394" r:id="rId8"/>
    <p:sldId id="398" r:id="rId9"/>
    <p:sldId id="395" r:id="rId10"/>
    <p:sldId id="396" r:id="rId11"/>
    <p:sldId id="397" r:id="rId12"/>
    <p:sldId id="282" r:id="rId13"/>
    <p:sldId id="283" r:id="rId14"/>
    <p:sldId id="288" r:id="rId15"/>
    <p:sldId id="289" r:id="rId16"/>
    <p:sldId id="339" r:id="rId17"/>
    <p:sldId id="307" r:id="rId18"/>
    <p:sldId id="308" r:id="rId19"/>
    <p:sldId id="335" r:id="rId20"/>
    <p:sldId id="309" r:id="rId21"/>
    <p:sldId id="392" r:id="rId22"/>
    <p:sldId id="310" r:id="rId23"/>
    <p:sldId id="302" r:id="rId24"/>
    <p:sldId id="291" r:id="rId25"/>
    <p:sldId id="296" r:id="rId26"/>
    <p:sldId id="367" r:id="rId27"/>
    <p:sldId id="368" r:id="rId28"/>
    <p:sldId id="393" r:id="rId29"/>
    <p:sldId id="351" r:id="rId30"/>
    <p:sldId id="285" r:id="rId31"/>
    <p:sldId id="336" r:id="rId32"/>
    <p:sldId id="337" r:id="rId33"/>
    <p:sldId id="355" r:id="rId34"/>
    <p:sldId id="297" r:id="rId35"/>
    <p:sldId id="298" r:id="rId36"/>
    <p:sldId id="338" r:id="rId37"/>
    <p:sldId id="306" r:id="rId38"/>
    <p:sldId id="263" r:id="rId39"/>
    <p:sldId id="299" r:id="rId40"/>
    <p:sldId id="261" r:id="rId41"/>
    <p:sldId id="352" r:id="rId42"/>
    <p:sldId id="353" r:id="rId43"/>
    <p:sldId id="264" r:id="rId44"/>
    <p:sldId id="267" r:id="rId45"/>
    <p:sldId id="381" r:id="rId46"/>
    <p:sldId id="276" r:id="rId47"/>
    <p:sldId id="277" r:id="rId48"/>
    <p:sldId id="271" r:id="rId49"/>
    <p:sldId id="327" r:id="rId50"/>
    <p:sldId id="328" r:id="rId51"/>
    <p:sldId id="272" r:id="rId52"/>
    <p:sldId id="273"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62" autoAdjust="0"/>
  </p:normalViewPr>
  <p:slideViewPr>
    <p:cSldViewPr>
      <p:cViewPr>
        <p:scale>
          <a:sx n="77" d="100"/>
          <a:sy n="77" d="100"/>
        </p:scale>
        <p:origin x="-26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E749C915-B903-4ACE-BE54-3A20EF5299EA}" type="datetimeFigureOut">
              <a:rPr lang="en-US" smtClean="0"/>
              <a:pPr/>
              <a:t>2/22/2016</a:t>
            </a:fld>
            <a:endParaRPr lang="en-US"/>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227C1F94-7F43-4A26-BCCC-C258F800513E}" type="slidenum">
              <a:rPr lang="en-US" smtClean="0"/>
              <a:pPr/>
              <a:t>‹#›</a:t>
            </a:fld>
            <a:endParaRPr lang="en-US"/>
          </a:p>
        </p:txBody>
      </p:sp>
    </p:spTree>
    <p:extLst>
      <p:ext uri="{BB962C8B-B14F-4D97-AF65-F5344CB8AC3E}">
        <p14:creationId xmlns:p14="http://schemas.microsoft.com/office/powerpoint/2010/main" val="276952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F467329E-4B31-4939-97A8-BD37256CDD74}" type="datetimeFigureOut">
              <a:rPr lang="en-US" smtClean="0"/>
              <a:pPr/>
              <a:t>2/22/2016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331F8F34-C6B6-4DA6-BF9E-D6E5FA8B343F}" type="slidenum">
              <a:rPr lang="en-US" smtClean="0"/>
              <a:pPr/>
              <a:t>‹#›</a:t>
            </a:fld>
            <a:endParaRPr lang="en-US"/>
          </a:p>
        </p:txBody>
      </p:sp>
    </p:spTree>
    <p:extLst>
      <p:ext uri="{BB962C8B-B14F-4D97-AF65-F5344CB8AC3E}">
        <p14:creationId xmlns:p14="http://schemas.microsoft.com/office/powerpoint/2010/main" val="320433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Psychological_trauma"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en.wikipedia.org/wiki/Transgenerational_traum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en.wikipedia.org/wiki/Anti-racism" TargetMode="External"/><Relationship Id="rId3" Type="http://schemas.openxmlformats.org/officeDocument/2006/relationships/hyperlink" Target="http://en.wikipedia.org/wiki/Collective_guilt" TargetMode="External"/><Relationship Id="rId7" Type="http://schemas.openxmlformats.org/officeDocument/2006/relationships/hyperlink" Target="http://en.wikipedia.org/w/index.php?title=Judith_Katz&amp;action=edit&amp;redlink=1"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People_of_color" TargetMode="External"/><Relationship Id="rId5" Type="http://schemas.openxmlformats.org/officeDocument/2006/relationships/hyperlink" Target="http://en.wikipedia.org/wiki/Racist" TargetMode="External"/><Relationship Id="rId4" Type="http://schemas.openxmlformats.org/officeDocument/2006/relationships/hyperlink" Target="http://en.wikipedia.org/wiki/White_people"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npr.org/books/titles/177454879/blindspot-hidden-biases-of-good-people" TargetMode="External"/><Relationship Id="rId3" Type="http://schemas.openxmlformats.org/officeDocument/2006/relationships/hyperlink" Target="http://www.people.fas.harvard.edu/~banaji/" TargetMode="External"/><Relationship Id="rId7" Type="http://schemas.openxmlformats.org/officeDocument/2006/relationships/hyperlink" Target="http://www.northeastern.edu/english/people/faculty-members/carla-kaplan/"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business.rutgers.edu/faculty-research/directory/ditomaso-nancy" TargetMode="External"/><Relationship Id="rId11" Type="http://schemas.openxmlformats.org/officeDocument/2006/relationships/hyperlink" Target="http://www.uncf.org/" TargetMode="External"/><Relationship Id="rId5" Type="http://schemas.openxmlformats.org/officeDocument/2006/relationships/hyperlink" Target="https://www.russellsage.org/publications/american-non-dilemma" TargetMode="External"/><Relationship Id="rId10" Type="http://schemas.openxmlformats.org/officeDocument/2006/relationships/hyperlink" Target="http://www.npr.org/books/authors/177454895/anthony-g-greenwald" TargetMode="External"/><Relationship Id="rId4" Type="http://schemas.openxmlformats.org/officeDocument/2006/relationships/hyperlink" Target="http://www.amazon.com/Blindspot-Hidden-Biases-Good-People/dp/0553804642" TargetMode="External"/><Relationship Id="rId9" Type="http://schemas.openxmlformats.org/officeDocument/2006/relationships/hyperlink" Target="http://www.npr.org/books/authors/177454884/mahzarin-r-banaji"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en.wikipedia.org/wiki/Disability" TargetMode="External"/><Relationship Id="rId3" Type="http://schemas.openxmlformats.org/officeDocument/2006/relationships/hyperlink" Target="http://en.wikipedia.org/wiki/Aggression" TargetMode="External"/><Relationship Id="rId7" Type="http://schemas.openxmlformats.org/officeDocument/2006/relationships/hyperlink" Target="http://en.wikipedia.org/wiki/Sexual_orienta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Gender" TargetMode="External"/><Relationship Id="rId5" Type="http://schemas.openxmlformats.org/officeDocument/2006/relationships/hyperlink" Target="http://en.wikipedia.org/wiki/People_of_color" TargetMode="External"/><Relationship Id="rId4" Type="http://schemas.openxmlformats.org/officeDocument/2006/relationships/hyperlink" Target="http://en.wikipedia.org/wiki/Chester_Middlebrook_Pierce" TargetMode="External"/><Relationship Id="rId9" Type="http://schemas.openxmlformats.org/officeDocument/2006/relationships/hyperlink" Target="http://en.wikipedia.org/wiki/Nonverba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Social_phenomenon" TargetMode="External"/><Relationship Id="rId13" Type="http://schemas.openxmlformats.org/officeDocument/2006/relationships/hyperlink" Target="http://en.wikipedia.org/wiki/Ingroup" TargetMode="External"/><Relationship Id="rId3" Type="http://schemas.openxmlformats.org/officeDocument/2006/relationships/hyperlink" Target="http://en.wikipedia.org/wiki/Bigotry" TargetMode="External"/><Relationship Id="rId7" Type="http://schemas.openxmlformats.org/officeDocument/2006/relationships/hyperlink" Target="http://en.wikipedia.org/wiki/Mass_media" TargetMode="External"/><Relationship Id="rId12" Type="http://schemas.openxmlformats.org/officeDocument/2006/relationships/hyperlink" Target="http://en.wikipedia.org/wiki/Social_rejectio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Racial_profiling" TargetMode="External"/><Relationship Id="rId11" Type="http://schemas.openxmlformats.org/officeDocument/2006/relationships/hyperlink" Target="http://en.wikipedia.org/w/index.php?title=Intergroup_anxiety&amp;action=edit&amp;section=1" TargetMode="External"/><Relationship Id="rId5" Type="http://schemas.openxmlformats.org/officeDocument/2006/relationships/hyperlink" Target="http://en.wikipedia.org/wiki/Redlining" TargetMode="External"/><Relationship Id="rId10" Type="http://schemas.openxmlformats.org/officeDocument/2006/relationships/hyperlink" Target="http://en.wikipedia.org/wiki/Outgroup_(sociology)" TargetMode="External"/><Relationship Id="rId4" Type="http://schemas.openxmlformats.org/officeDocument/2006/relationships/hyperlink" Target="http://en.wikipedia.org/wiki/Restrictive_covenants" TargetMode="External"/><Relationship Id="rId9" Type="http://schemas.openxmlformats.org/officeDocument/2006/relationships/hyperlink" Target="http://en.wikipedia.org/wiki/Social_group" TargetMode="External"/><Relationship Id="rId14" Type="http://schemas.openxmlformats.org/officeDocument/2006/relationships/hyperlink" Target="http://en.wikipedia.org/wiki/Social_norm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Global_Justice_Movemen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en.wikipedia.org/wiki/Social_justi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Ancient_Greek" TargetMode="External"/><Relationship Id="rId3" Type="http://schemas.openxmlformats.org/officeDocument/2006/relationships/hyperlink" Target="http://en.wikipedia.org/wiki/Human" TargetMode="External"/><Relationship Id="rId7" Type="http://schemas.openxmlformats.org/officeDocument/2006/relationships/hyperlink" Target="file:///\\en.wiktionary.org\wiki\anthropology"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en.wikipedia.org/wiki/Social_science" TargetMode="External"/><Relationship Id="rId11" Type="http://schemas.openxmlformats.org/officeDocument/2006/relationships/hyperlink" Target="http://en.wikipedia.org/wiki/Participant_observation" TargetMode="External"/><Relationship Id="rId5" Type="http://schemas.openxmlformats.org/officeDocument/2006/relationships/hyperlink" Target="http://en.wikipedia.org/wiki/Natural_science" TargetMode="External"/><Relationship Id="rId10" Type="http://schemas.openxmlformats.org/officeDocument/2006/relationships/hyperlink" Target="http://en.wikipedia.org/wiki/Cross-cultural_studies" TargetMode="External"/><Relationship Id="rId4" Type="http://schemas.openxmlformats.org/officeDocument/2006/relationships/hyperlink" Target="http://en.wikipedia.org/wiki/Humanities" TargetMode="External"/><Relationship Id="rId9" Type="http://schemas.openxmlformats.org/officeDocument/2006/relationships/hyperlink" Target="file:///\\en.wiktionary.org\wiki\-logia"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cbi.nlm.nih.gov/books/n/tip46/A8808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cbi.nlm.nih.gov/books/n/tip46/A88087/"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omhrc.gov/"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erriam-webster.com/dictionary/integrat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merriam-webster.com/dictionary/convention"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ncbi.nlm.nih.gov/books/NBK64076/"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ncbi.nlm.nih.gov/books/n/tip46/A8808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Youth_subculture" TargetMode="External"/><Relationship Id="rId3" Type="http://schemas.openxmlformats.org/officeDocument/2006/relationships/hyperlink" Target="https://en.wikipedia.org/wiki/Adolescence" TargetMode="External"/><Relationship Id="rId7" Type="http://schemas.openxmlformats.org/officeDocument/2006/relationships/hyperlink" Target="https://en.wikipedia.org/wiki/Youth_culture#cite_note-3"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Youth_culture#cite_note-2" TargetMode="External"/><Relationship Id="rId5" Type="http://schemas.openxmlformats.org/officeDocument/2006/relationships/hyperlink" Target="https://en.wikipedia.org/wiki/Youth_culture#cite_note-1" TargetMode="External"/><Relationship Id="rId10" Type="http://schemas.openxmlformats.org/officeDocument/2006/relationships/hyperlink" Target="http://www.yourdictionary.com/youth" TargetMode="External"/><Relationship Id="rId4" Type="http://schemas.openxmlformats.org/officeDocument/2006/relationships/hyperlink" Target="https://en.wikipedia.org/wiki/Norm_(social)" TargetMode="External"/><Relationship Id="rId9" Type="http://schemas.openxmlformats.org/officeDocument/2006/relationships/hyperlink" Target="https://en.wikipedia.org/wiki/Youth_culture#cite_note-4"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ncyclopedia.com/topic/Protestantism.aspx" TargetMode="External"/><Relationship Id="rId7" Type="http://schemas.openxmlformats.org/officeDocument/2006/relationships/hyperlink" Target="http://www.encyclopedia.com/topic/the_Internet.aspx"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encyclopedia.com/topic/Great_Britain.aspx" TargetMode="External"/><Relationship Id="rId5" Type="http://schemas.openxmlformats.org/officeDocument/2006/relationships/hyperlink" Target="http://www.encyclopedia.com/topic/Great_Depression.aspx" TargetMode="External"/><Relationship Id="rId4" Type="http://schemas.openxmlformats.org/officeDocument/2006/relationships/hyperlink" Target="http://www.encyclopedia.com/topic/Middle_Ages.asp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1</a:t>
            </a:fld>
            <a:endParaRPr lang="en-US"/>
          </a:p>
        </p:txBody>
      </p:sp>
    </p:spTree>
    <p:extLst>
      <p:ext uri="{BB962C8B-B14F-4D97-AF65-F5344CB8AC3E}">
        <p14:creationId xmlns:p14="http://schemas.microsoft.com/office/powerpoint/2010/main" val="71499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1554FB7-1A5F-4CF0-9CF0-F7A849BF925A}" type="datetime1">
              <a:rPr lang="en-US" smtClean="0"/>
              <a:t>2/22/2016</a:t>
            </a:fld>
            <a:endParaRPr lang="en-US"/>
          </a:p>
        </p:txBody>
      </p:sp>
      <p:sp>
        <p:nvSpPr>
          <p:cNvPr id="5" name="Slide Number Placeholder 4"/>
          <p:cNvSpPr>
            <a:spLocks noGrp="1"/>
          </p:cNvSpPr>
          <p:nvPr>
            <p:ph type="sldNum" sz="quarter" idx="11"/>
          </p:nvPr>
        </p:nvSpPr>
        <p:spPr/>
        <p:txBody>
          <a:bodyPr/>
          <a:lstStyle/>
          <a:p>
            <a:fld id="{721DEB31-4910-44D3-8777-368CB6005671}" type="slidenum">
              <a:rPr lang="en-US" smtClean="0"/>
              <a:t>10</a:t>
            </a:fld>
            <a:endParaRPr lang="en-US"/>
          </a:p>
        </p:txBody>
      </p:sp>
    </p:spTree>
    <p:extLst>
      <p:ext uri="{BB962C8B-B14F-4D97-AF65-F5344CB8AC3E}">
        <p14:creationId xmlns:p14="http://schemas.microsoft.com/office/powerpoint/2010/main" val="341764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3116FC2-45E9-4F56-BF5B-2E9F21D97D26}" type="datetime1">
              <a:rPr lang="en-US" smtClean="0"/>
              <a:t>2/22/2016</a:t>
            </a:fld>
            <a:endParaRPr lang="en-US"/>
          </a:p>
        </p:txBody>
      </p:sp>
      <p:sp>
        <p:nvSpPr>
          <p:cNvPr id="5" name="Slide Number Placeholder 4"/>
          <p:cNvSpPr>
            <a:spLocks noGrp="1"/>
          </p:cNvSpPr>
          <p:nvPr>
            <p:ph type="sldNum" sz="quarter" idx="11"/>
          </p:nvPr>
        </p:nvSpPr>
        <p:spPr/>
        <p:txBody>
          <a:bodyPr/>
          <a:lstStyle/>
          <a:p>
            <a:fld id="{721DEB31-4910-44D3-8777-368CB6005671}" type="slidenum">
              <a:rPr lang="en-US" smtClean="0"/>
              <a:t>11</a:t>
            </a:fld>
            <a:endParaRPr lang="en-US"/>
          </a:p>
        </p:txBody>
      </p:sp>
    </p:spTree>
    <p:extLst>
      <p:ext uri="{BB962C8B-B14F-4D97-AF65-F5344CB8AC3E}">
        <p14:creationId xmlns:p14="http://schemas.microsoft.com/office/powerpoint/2010/main" val="384726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spc="-102"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Constantia"/>
                <a:ea typeface="+mj-ea"/>
                <a:cs typeface="+mj-cs"/>
              </a:rPr>
              <a:t>Development of Cultural Identity in Relation to the Dominant Culture</a:t>
            </a:r>
            <a:endParaRPr lang="en-US" sz="1400" dirty="0"/>
          </a:p>
          <a:p>
            <a:endParaRPr lang="en-US" sz="1400" dirty="0"/>
          </a:p>
          <a:p>
            <a:pPr marL="232913" indent="-232913">
              <a:buFont typeface="+mj-lt"/>
              <a:buAutoNum type="arabicPeriod"/>
            </a:pPr>
            <a:r>
              <a:rPr lang="en-US" sz="1400" b="1" dirty="0"/>
              <a:t>Stage One: Conformity- </a:t>
            </a:r>
            <a:r>
              <a:rPr lang="en-US" sz="1400" dirty="0"/>
              <a:t>Positive attitude toward and preference for dominant cultural values</a:t>
            </a:r>
          </a:p>
          <a:p>
            <a:pPr marL="232913" indent="-232913">
              <a:buFont typeface="+mj-lt"/>
              <a:buAutoNum type="arabicPeriod"/>
            </a:pPr>
            <a:r>
              <a:rPr lang="en-US" sz="1400" b="1" dirty="0"/>
              <a:t>Stage Two: Dissonance- </a:t>
            </a:r>
            <a:r>
              <a:rPr lang="en-US" sz="1400" dirty="0"/>
              <a:t>The person begins to question identity, recognizes conflicting messages and observations that challenge beliefs and stereotypes of own cultural groups and values of mainstream cultural groups.</a:t>
            </a:r>
          </a:p>
          <a:p>
            <a:pPr marL="232913" indent="-232913">
              <a:buFont typeface="+mj-lt"/>
              <a:buAutoNum type="arabicPeriod"/>
            </a:pPr>
            <a:r>
              <a:rPr lang="en-US" sz="1400" b="1" dirty="0"/>
              <a:t>Stage Three: Resistance and Immersion- </a:t>
            </a:r>
            <a:r>
              <a:rPr lang="en-US" sz="1400" dirty="0"/>
              <a:t>The person strongly identifies with their culture or ethnic group of origin.  Lean towards </a:t>
            </a:r>
            <a:r>
              <a:rPr lang="en-US" sz="1400" dirty="0" err="1"/>
              <a:t>ethnocentricism</a:t>
            </a:r>
            <a:r>
              <a:rPr lang="en-US" sz="1400" dirty="0"/>
              <a:t>, embraces a positive attitude towards own race and culture, rejects dominant values of society and culture, focuses on eliminating oppression within own group, likely feels distrust and anger towards dominant cultural groups,</a:t>
            </a:r>
          </a:p>
          <a:p>
            <a:pPr marL="232913" indent="-232913">
              <a:buFont typeface="+mj-lt"/>
              <a:buAutoNum type="arabicPeriod"/>
            </a:pPr>
            <a:r>
              <a:rPr lang="en-US" sz="1400" b="1" dirty="0"/>
              <a:t>Stage Four: Introspection- </a:t>
            </a:r>
            <a:r>
              <a:rPr lang="en-US" sz="1400" dirty="0"/>
              <a:t>The person begins to question ethnocentric behavior and the psychological cost of projecting strong negative feelings towards dominant cultural groups, desires to refocus more energy on personal identity and recognizing good and bad in many cultural groups.</a:t>
            </a:r>
          </a:p>
          <a:p>
            <a:pPr marL="232913" indent="-232913">
              <a:buFont typeface="+mj-lt"/>
              <a:buAutoNum type="arabicPeriod"/>
            </a:pPr>
            <a:r>
              <a:rPr lang="en-US" sz="1400" b="1" dirty="0"/>
              <a:t>Stage Five- Integrative Awareness- </a:t>
            </a:r>
            <a:r>
              <a:rPr lang="en-US" sz="1400" dirty="0"/>
              <a:t>The person appreciates themselves, their ethnic or cultural group(s) and other ethnic and/or cultural groups.</a:t>
            </a:r>
          </a:p>
          <a:p>
            <a:endParaRPr lang="en-US" sz="1400" dirty="0"/>
          </a:p>
          <a:p>
            <a:r>
              <a:rPr lang="en-US" sz="1400" dirty="0"/>
              <a:t>Frequently clients will reveal in treatment that their parents and siblings are involved in use and sale of substances, and the client may need to choose either sobriety or continued involvement with his/her family.  Often, the affiliation with family or friends, whether productive or not, has become a matter of unquestioning loyalty, and the treatment process may be the first occasion when such affiliations have been questioned.</a:t>
            </a:r>
          </a:p>
        </p:txBody>
      </p:sp>
      <p:sp>
        <p:nvSpPr>
          <p:cNvPr id="4" name="Slide Number Placeholder 3"/>
          <p:cNvSpPr>
            <a:spLocks noGrp="1"/>
          </p:cNvSpPr>
          <p:nvPr>
            <p:ph type="sldNum" sz="quarter" idx="10"/>
          </p:nvPr>
        </p:nvSpPr>
        <p:spPr/>
        <p:txBody>
          <a:bodyPr/>
          <a:lstStyle/>
          <a:p>
            <a:fld id="{2195A44D-B8CD-4B19-A451-74565BAC5473}" type="slidenum">
              <a:rPr lang="en-US" smtClean="0"/>
              <a:pPr/>
              <a:t>12</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What comes to mind when you think of the term “layers of culture”?</a:t>
            </a:r>
          </a:p>
          <a:p>
            <a:endParaRPr lang="en-US" sz="1400" dirty="0"/>
          </a:p>
          <a:p>
            <a:r>
              <a:rPr lang="en-US" sz="1400" dirty="0"/>
              <a:t>You’ll hear about the theories of </a:t>
            </a:r>
          </a:p>
          <a:p>
            <a:r>
              <a:rPr lang="en-US" sz="1400" b="1" dirty="0"/>
              <a:t>“three layers of culture” </a:t>
            </a:r>
            <a:r>
              <a:rPr lang="en-US" sz="1400" b="1" dirty="0" err="1"/>
              <a:t>Edgard</a:t>
            </a:r>
            <a:r>
              <a:rPr lang="en-US" sz="1400" b="1" dirty="0"/>
              <a:t> Schein</a:t>
            </a:r>
          </a:p>
          <a:p>
            <a:pPr marL="232913" indent="-232913">
              <a:buFont typeface="+mj-lt"/>
              <a:buAutoNum type="arabicPeriod"/>
            </a:pPr>
            <a:r>
              <a:rPr lang="en-US" sz="1400" dirty="0"/>
              <a:t>Artifacts- at the surface, those aspects, such as dress which can be easily discerned, yet are hard to understand</a:t>
            </a:r>
          </a:p>
          <a:p>
            <a:pPr marL="232913" indent="-232913">
              <a:buFont typeface="+mj-lt"/>
              <a:buAutoNum type="arabicPeriod"/>
            </a:pPr>
            <a:r>
              <a:rPr lang="en-US" sz="1400" dirty="0"/>
              <a:t>Espoused values- conscious strategies, goals and philosophies</a:t>
            </a:r>
          </a:p>
          <a:p>
            <a:pPr marL="232913" indent="-232913">
              <a:buFont typeface="+mj-lt"/>
              <a:buAutoNum type="arabicPeriod"/>
            </a:pPr>
            <a:r>
              <a:rPr lang="en-US" sz="1400" dirty="0"/>
              <a:t>Basic assumptions and values-the core or essence of culture is represented by the basic underlying assumptions and values, which are difficult to discern because they exist at a largely unconscious level.  Yet, they provide the key to understanding why things happen the way they do.  These basic assumptions form around deeper dimensions of human existence such as the nature of humans, human relationships and activity, reality and truth.</a:t>
            </a:r>
          </a:p>
          <a:p>
            <a:endParaRPr lang="en-US" sz="1400" dirty="0"/>
          </a:p>
          <a:p>
            <a:r>
              <a:rPr lang="en-US" sz="1400" dirty="0"/>
              <a:t>and “six layers of culture”</a:t>
            </a:r>
          </a:p>
          <a:p>
            <a:r>
              <a:rPr lang="en-US" sz="1400" b="1" dirty="0"/>
              <a:t>LAYERS OF CULTURE-</a:t>
            </a:r>
            <a:r>
              <a:rPr lang="en-US" sz="1400" b="1" dirty="0" err="1">
                <a:latin typeface="Times New Roman"/>
              </a:rPr>
              <a:t>Hofstede</a:t>
            </a:r>
            <a:r>
              <a:rPr lang="en-US" sz="1400" b="1" dirty="0">
                <a:latin typeface="Times New Roman"/>
              </a:rPr>
              <a:t>, G</a:t>
            </a:r>
            <a:endParaRPr lang="en-US" sz="1400" b="1" dirty="0"/>
          </a:p>
          <a:p>
            <a:r>
              <a:rPr lang="en-US" sz="1400" dirty="0"/>
              <a:t>People even within the same culture carry several layers of mental programming within themselves. Different layers of culture exist at the following levels: </a:t>
            </a:r>
          </a:p>
          <a:p>
            <a:pPr marL="232913" indent="-232913">
              <a:buFont typeface="+mj-lt"/>
              <a:buAutoNum type="arabicPeriod"/>
            </a:pPr>
            <a:r>
              <a:rPr lang="en-US" sz="1400" dirty="0"/>
              <a:t>The national level: Associated with the nation as a whole. </a:t>
            </a:r>
          </a:p>
          <a:p>
            <a:pPr marL="232913" indent="-232913">
              <a:buFont typeface="+mj-lt"/>
              <a:buAutoNum type="arabicPeriod"/>
            </a:pPr>
            <a:r>
              <a:rPr lang="en-US" sz="1400" dirty="0"/>
              <a:t>The regional level: Associated with ethnic, linguistic, or religious differences that exist within a nation. </a:t>
            </a:r>
          </a:p>
          <a:p>
            <a:pPr marL="232913" indent="-232913">
              <a:buFont typeface="+mj-lt"/>
              <a:buAutoNum type="arabicPeriod"/>
            </a:pPr>
            <a:r>
              <a:rPr lang="en-US" sz="1400" dirty="0"/>
              <a:t>The gender level: Associated with gender differences (female vs. male) </a:t>
            </a:r>
          </a:p>
          <a:p>
            <a:pPr marL="232913" indent="-232913">
              <a:buFont typeface="+mj-lt"/>
              <a:buAutoNum type="arabicPeriod"/>
            </a:pPr>
            <a:r>
              <a:rPr lang="en-US" sz="1400" dirty="0"/>
              <a:t>The generation level: Associated with the differences between grandparents and parents, parents and children. </a:t>
            </a:r>
          </a:p>
          <a:p>
            <a:pPr marL="232913" indent="-232913">
              <a:buFont typeface="+mj-lt"/>
              <a:buAutoNum type="arabicPeriod"/>
            </a:pPr>
            <a:r>
              <a:rPr lang="en-US" sz="1400" dirty="0"/>
              <a:t>The social class level: Associated with educational opportunities and differences in occupation. </a:t>
            </a:r>
          </a:p>
          <a:p>
            <a:pPr marL="232913" indent="-232913">
              <a:buFont typeface="+mj-lt"/>
              <a:buAutoNum type="arabicPeriod"/>
            </a:pPr>
            <a:r>
              <a:rPr lang="en-US" sz="1400" dirty="0"/>
              <a:t>The corporate level: Associated with the particular culture of an organization. Applicable to those who are employed. </a:t>
            </a:r>
          </a:p>
          <a:p>
            <a:endParaRPr lang="en-US" sz="1400" dirty="0"/>
          </a:p>
          <a:p>
            <a:r>
              <a:rPr lang="en-US" sz="1400" b="1" dirty="0"/>
              <a:t>BUT</a:t>
            </a:r>
          </a:p>
          <a:p>
            <a:r>
              <a:rPr lang="en-US" sz="1400" dirty="0"/>
              <a:t>It is important to think about layers of culture in the sense that individuals consider themselves part of several cultural and ethnic groups, forming a unique cultural identity</a:t>
            </a:r>
          </a:p>
          <a:p>
            <a:endParaRPr lang="en-US" sz="1400" dirty="0"/>
          </a:p>
          <a:p>
            <a:r>
              <a:rPr lang="en-US" sz="1400" dirty="0"/>
              <a:t>This includes all of the cultures a client perceives themselves to be a part of, as well as what they define as the cultures that primarily make up their own culture, </a:t>
            </a:r>
          </a:p>
          <a:p>
            <a:r>
              <a:rPr lang="en-US" sz="1400" dirty="0"/>
              <a:t>i.e.</a:t>
            </a:r>
          </a:p>
          <a:p>
            <a:r>
              <a:rPr lang="en-US" sz="1400" dirty="0"/>
              <a:t>A client who is Deaf, Lesbian, African American, what might you see as their dominant culture?</a:t>
            </a:r>
          </a:p>
        </p:txBody>
      </p:sp>
      <p:sp>
        <p:nvSpPr>
          <p:cNvPr id="4" name="Slide Number Placeholder 3"/>
          <p:cNvSpPr>
            <a:spLocks noGrp="1"/>
          </p:cNvSpPr>
          <p:nvPr>
            <p:ph type="sldNum" sz="quarter" idx="10"/>
          </p:nvPr>
        </p:nvSpPr>
        <p:spPr/>
        <p:txBody>
          <a:bodyPr/>
          <a:lstStyle/>
          <a:p>
            <a:fld id="{721DEB31-4910-44D3-8777-368CB6005671}" type="slidenum">
              <a:rPr lang="en-US" smtClean="0"/>
              <a:pPr/>
              <a:t>13</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369129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Can present with one cultural identity while maintaining another, i.e. diminished accent</a:t>
            </a:r>
          </a:p>
          <a:p>
            <a:endParaRPr lang="en-US" sz="1400" dirty="0"/>
          </a:p>
          <a:p>
            <a:endParaRPr lang="en-US" sz="1400" dirty="0"/>
          </a:p>
          <a:p>
            <a:r>
              <a:rPr lang="en-US" sz="1400" dirty="0"/>
              <a:t>What are your thoughts about how this presents in an individual?</a:t>
            </a:r>
          </a:p>
          <a:p>
            <a:endParaRPr lang="en-US" sz="1400" dirty="0"/>
          </a:p>
          <a:p>
            <a:r>
              <a:rPr lang="en-US" sz="1400" dirty="0"/>
              <a:t>How does one acculturate to DOC culture?  What are the pros and cons of someone acculturating to the DOC culture?</a:t>
            </a:r>
          </a:p>
        </p:txBody>
      </p:sp>
      <p:sp>
        <p:nvSpPr>
          <p:cNvPr id="4" name="Slide Number Placeholder 3"/>
          <p:cNvSpPr>
            <a:spLocks noGrp="1"/>
          </p:cNvSpPr>
          <p:nvPr>
            <p:ph type="sldNum" sz="quarter" idx="10"/>
          </p:nvPr>
        </p:nvSpPr>
        <p:spPr/>
        <p:txBody>
          <a:bodyPr/>
          <a:lstStyle/>
          <a:p>
            <a:fld id="{721DEB31-4910-44D3-8777-368CB6005671}" type="slidenum">
              <a:rPr lang="en-US" smtClean="0"/>
              <a:pPr/>
              <a:t>14</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191201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5">
              <a:defRPr/>
            </a:pPr>
            <a:r>
              <a:rPr lang="en-US" sz="1400" dirty="0"/>
              <a:t>Moving from one country to another, chameleon-like adaptability</a:t>
            </a:r>
          </a:p>
          <a:p>
            <a:endParaRPr lang="en-US" sz="1400" dirty="0"/>
          </a:p>
          <a:p>
            <a:endParaRPr lang="en-US" sz="1400" dirty="0"/>
          </a:p>
          <a:p>
            <a:r>
              <a:rPr lang="en-US" sz="1400" dirty="0"/>
              <a:t>Is this what we expect most individuals to do?</a:t>
            </a:r>
          </a:p>
          <a:p>
            <a:r>
              <a:rPr lang="en-US" sz="1400" dirty="0"/>
              <a:t>Have you heard comments supporting the expectation of assimilation?</a:t>
            </a:r>
          </a:p>
          <a:p>
            <a:pPr marL="232913" indent="-232913">
              <a:buFont typeface="+mj-lt"/>
              <a:buAutoNum type="arabicPeriod"/>
            </a:pPr>
            <a:r>
              <a:rPr lang="en-US" sz="1400" dirty="0"/>
              <a:t>If you’re going to live here, you should speak the language?</a:t>
            </a:r>
          </a:p>
          <a:p>
            <a:pPr marL="232913" indent="-232913">
              <a:buFont typeface="+mj-lt"/>
              <a:buAutoNum type="arabicPeriod"/>
            </a:pPr>
            <a:r>
              <a:rPr lang="en-US" sz="1400" dirty="0"/>
              <a:t>Why would she cover herself up when it is so hot outside?</a:t>
            </a:r>
          </a:p>
          <a:p>
            <a:pPr marL="232913" indent="-232913">
              <a:buFont typeface="+mj-lt"/>
              <a:buAutoNum type="arabicPeriod"/>
            </a:pPr>
            <a:r>
              <a:rPr lang="en-US" sz="1400" dirty="0"/>
              <a:t>Why is she walking behind her husband?</a:t>
            </a:r>
          </a:p>
          <a:p>
            <a:endParaRPr lang="en-US" dirty="0" smtClean="0"/>
          </a:p>
          <a:p>
            <a:r>
              <a:rPr lang="en-US" dirty="0" smtClean="0"/>
              <a:t>What are the dangers</a:t>
            </a:r>
            <a:r>
              <a:rPr lang="en-US" baseline="0" dirty="0" smtClean="0"/>
              <a:t> of someone assimilating to DOC culture?  What are the incentives to assimilate?</a:t>
            </a:r>
            <a:endParaRPr lang="en-US" dirty="0" smtClean="0"/>
          </a:p>
        </p:txBody>
      </p:sp>
      <p:sp>
        <p:nvSpPr>
          <p:cNvPr id="4" name="Slide Number Placeholder 3"/>
          <p:cNvSpPr>
            <a:spLocks noGrp="1"/>
          </p:cNvSpPr>
          <p:nvPr>
            <p:ph type="sldNum" sz="quarter" idx="10"/>
          </p:nvPr>
        </p:nvSpPr>
        <p:spPr/>
        <p:txBody>
          <a:bodyPr/>
          <a:lstStyle/>
          <a:p>
            <a:fld id="{721DEB31-4910-44D3-8777-368CB6005671}" type="slidenum">
              <a:rPr lang="en-US" smtClean="0"/>
              <a:pPr/>
              <a:t>15</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423557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go into </a:t>
            </a:r>
            <a:r>
              <a:rPr lang="en-US" b="1" dirty="0"/>
              <a:t>TWO TRUTHS AND A LIE</a:t>
            </a:r>
          </a:p>
        </p:txBody>
      </p:sp>
      <p:sp>
        <p:nvSpPr>
          <p:cNvPr id="4" name="Slide Number Placeholder 3"/>
          <p:cNvSpPr>
            <a:spLocks noGrp="1"/>
          </p:cNvSpPr>
          <p:nvPr>
            <p:ph type="sldNum" sz="quarter" idx="10"/>
          </p:nvPr>
        </p:nvSpPr>
        <p:spPr/>
        <p:txBody>
          <a:bodyPr/>
          <a:lstStyle/>
          <a:p>
            <a:fld id="{331F8F34-C6B6-4DA6-BF9E-D6E5FA8B343F}" type="slidenum">
              <a:rPr lang="en-US" smtClean="0"/>
              <a:pPr/>
              <a:t>16</a:t>
            </a:fld>
            <a:endParaRPr lang="en-US"/>
          </a:p>
        </p:txBody>
      </p:sp>
    </p:spTree>
    <p:extLst>
      <p:ext uri="{BB962C8B-B14F-4D97-AF65-F5344CB8AC3E}">
        <p14:creationId xmlns:p14="http://schemas.microsoft.com/office/powerpoint/2010/main" val="2624418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endParaRPr lang="en-US" sz="1400" dirty="0"/>
          </a:p>
          <a:p>
            <a:r>
              <a:rPr lang="en-US" sz="1400" dirty="0"/>
              <a:t>In this slide I will ask about assumptions about my own cultural identity to help folks recognize their own cultural assumptions in a non-threatening way.</a:t>
            </a:r>
          </a:p>
          <a:p>
            <a:pPr marL="174685" indent="-174685">
              <a:buFont typeface="Arial" pitchFamily="34" charset="0"/>
              <a:buChar char="•"/>
            </a:pPr>
            <a:r>
              <a:rPr lang="en-US" sz="1400" dirty="0"/>
              <a:t>What thoughts come to mind when you think of individuals from these pictures?</a:t>
            </a:r>
          </a:p>
          <a:p>
            <a:pPr marL="174685" indent="-174685">
              <a:buFont typeface="Arial" pitchFamily="34" charset="0"/>
              <a:buChar char="•"/>
            </a:pPr>
            <a:r>
              <a:rPr lang="en-US" sz="1400" dirty="0"/>
              <a:t>What do you know about them?</a:t>
            </a:r>
          </a:p>
          <a:p>
            <a:pPr marL="174685" indent="-174685">
              <a:buFont typeface="Arial" pitchFamily="34" charset="0"/>
              <a:buChar char="•"/>
            </a:pPr>
            <a:r>
              <a:rPr lang="en-US" sz="1400" dirty="0"/>
              <a:t>What are the values, morals and norms?</a:t>
            </a:r>
          </a:p>
          <a:p>
            <a:pPr marL="174685" indent="-174685">
              <a:buFont typeface="Arial" pitchFamily="34" charset="0"/>
              <a:buChar char="•"/>
            </a:pPr>
            <a:r>
              <a:rPr lang="en-US" sz="1400" dirty="0"/>
              <a:t>Do you see yourself as being culturally superior? (Morally, Intellectually, with regards to lifestyle choices?)</a:t>
            </a:r>
          </a:p>
          <a:p>
            <a:pPr marL="174685" indent="-174685">
              <a:buFont typeface="Arial" pitchFamily="34" charset="0"/>
              <a:buChar char="•"/>
            </a:pPr>
            <a:r>
              <a:rPr lang="en-US" sz="1400" dirty="0"/>
              <a:t>Would you take their input or opinions seriously?</a:t>
            </a:r>
          </a:p>
          <a:p>
            <a:endParaRPr lang="en-US" sz="1400" dirty="0"/>
          </a:p>
          <a:p>
            <a:r>
              <a:rPr lang="en-US" sz="1400" b="1" dirty="0"/>
              <a:t>Discrediting individuals because of their cultural identity happens often and we lose sight and ability to discern between reality and our assumptions</a:t>
            </a:r>
          </a:p>
          <a:p>
            <a:endParaRPr lang="en-US" sz="1400" b="1" dirty="0"/>
          </a:p>
          <a:p>
            <a:r>
              <a:rPr lang="en-US" sz="1400" b="1" dirty="0"/>
              <a:t>What do we think about individuals in the offender culture?</a:t>
            </a:r>
          </a:p>
        </p:txBody>
      </p:sp>
      <p:sp>
        <p:nvSpPr>
          <p:cNvPr id="4" name="Slide Number Placeholder 3"/>
          <p:cNvSpPr>
            <a:spLocks noGrp="1"/>
          </p:cNvSpPr>
          <p:nvPr>
            <p:ph type="sldNum" sz="quarter" idx="10"/>
          </p:nvPr>
        </p:nvSpPr>
        <p:spPr/>
        <p:txBody>
          <a:bodyPr/>
          <a:lstStyle/>
          <a:p>
            <a:fld id="{721DEB31-4910-44D3-8777-368CB6005671}" type="slidenum">
              <a:rPr lang="en-US" smtClean="0"/>
              <a:pPr/>
              <a:t>17</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2627907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are hard wired</a:t>
            </a:r>
          </a:p>
          <a:p>
            <a:r>
              <a:rPr lang="en-US" sz="1400" dirty="0"/>
              <a:t>Generalizations do not apply individually</a:t>
            </a:r>
          </a:p>
          <a:p>
            <a:pPr defTabSz="931655">
              <a:defRPr/>
            </a:pPr>
            <a:endParaRPr lang="en-US" sz="1400" dirty="0"/>
          </a:p>
          <a:p>
            <a:pPr defTabSz="931655">
              <a:defRPr/>
            </a:pPr>
            <a:endParaRPr lang="en-US" sz="1400" dirty="0"/>
          </a:p>
          <a:p>
            <a:pPr defTabSz="931655">
              <a:defRPr/>
            </a:pPr>
            <a:r>
              <a:rPr lang="en-US" sz="1400" dirty="0"/>
              <a:t>It is human nature and hard wired for us to make assumptions to ensure personal safety, we see a tiger, we can instantly know we are unsafe, but this has become more generalized to our beliefs about human beings.  </a:t>
            </a:r>
          </a:p>
          <a:p>
            <a:pPr defTabSz="931655">
              <a:defRPr/>
            </a:pPr>
            <a:endParaRPr lang="en-US" sz="1400" dirty="0"/>
          </a:p>
          <a:p>
            <a:pPr defTabSz="931655">
              <a:defRPr/>
            </a:pPr>
            <a:r>
              <a:rPr lang="en-US" sz="1400" dirty="0"/>
              <a:t>Awareness about our assumptions is crucial in order to monitor and prevent our assumptions from leading us to act in culturally insensitive or prejudice ways.</a:t>
            </a:r>
          </a:p>
          <a:p>
            <a:pPr defTabSz="931655">
              <a:defRPr/>
            </a:pPr>
            <a:endParaRPr lang="en-US" sz="1400" dirty="0"/>
          </a:p>
          <a:p>
            <a:pPr defTabSz="931655">
              <a:defRPr/>
            </a:pPr>
            <a:endParaRPr lang="en-US" sz="1400" dirty="0"/>
          </a:p>
          <a:p>
            <a:pPr defTabSz="931655">
              <a:defRPr/>
            </a:pPr>
            <a:r>
              <a:rPr lang="en-US" sz="1400" b="1" dirty="0"/>
              <a:t>We tend to look for evidence that supports our assumptions and ignore evidence that challenges our assumptions because of wanting to maintain cognitive dissonance.</a:t>
            </a:r>
          </a:p>
          <a:p>
            <a:pPr defTabSz="931655">
              <a:defRPr/>
            </a:pPr>
            <a:endParaRPr lang="en-US" sz="1400" b="1" dirty="0"/>
          </a:p>
          <a:p>
            <a:r>
              <a:rPr lang="en-US" sz="1400" b="1" dirty="0"/>
              <a:t>What Is Cognitive Dissonance?</a:t>
            </a:r>
          </a:p>
          <a:p>
            <a:r>
              <a:rPr lang="en-US" sz="1400" b="1" dirty="0"/>
              <a:t>Answer: </a:t>
            </a:r>
            <a:r>
              <a:rPr lang="en-US" sz="1400" dirty="0"/>
              <a:t>People tend to seek consistency in their beliefs and perceptions. So what happens when one of our beliefs conflicts with another previously held belief? The term cognitive dissonance is used to describe the feeling of discomfort that results from holding two conflicting beliefs. When there is a discrepancy between beliefs and behaviors, something must change in order to eliminate or reduce the dissonance.</a:t>
            </a:r>
          </a:p>
          <a:p>
            <a:r>
              <a:rPr lang="en-US" sz="1400" b="1" dirty="0"/>
              <a:t>Examples of Cognitive Dissonance</a:t>
            </a:r>
          </a:p>
          <a:p>
            <a:r>
              <a:rPr lang="en-US" sz="1400" dirty="0"/>
              <a:t>Cognitive dissonance can occur in many areas of life, but it is particularly evident in situations where an individual's behavior conflicts with beliefs that are integral to his or her self-identity. For example, A more common example of cognitive dissonance occurs in the purchasing decisions we make on a regular basis. Most people want to hold the belief that they make good choices. When a product or item we purchase turns out badly, it conflicts with our previously existing belief about our decision-making abilities.</a:t>
            </a:r>
          </a:p>
          <a:p>
            <a:endParaRPr lang="en-US" sz="1400" dirty="0"/>
          </a:p>
          <a:p>
            <a:pPr defTabSz="931655">
              <a:defRPr/>
            </a:pPr>
            <a:r>
              <a:rPr lang="en-US" sz="1400" dirty="0"/>
              <a:t>As a society: For example: news stories about </a:t>
            </a:r>
            <a:r>
              <a:rPr lang="en-US" sz="1400" dirty="0" err="1"/>
              <a:t>pitbulls</a:t>
            </a:r>
            <a:endParaRPr lang="en-US" sz="1400" dirty="0"/>
          </a:p>
          <a:p>
            <a:pPr defTabSz="931655">
              <a:defRPr/>
            </a:pPr>
            <a:endParaRPr lang="en-US" sz="1400" dirty="0"/>
          </a:p>
          <a:p>
            <a:r>
              <a:rPr lang="en-US" sz="1400" b="1" dirty="0"/>
              <a:t>Why is Cognitive Dissonance Important?</a:t>
            </a:r>
          </a:p>
          <a:p>
            <a:r>
              <a:rPr lang="en-US" sz="1400" dirty="0"/>
              <a:t>Cognitive dissonance plays a role in many value judgments, decisions and evaluations. Becoming aware of how conflicting beliefs impact the decision-making process is a great way to improve your ability to make faster and more accurate choices.</a:t>
            </a:r>
          </a:p>
          <a:p>
            <a:pPr defTabSz="931655">
              <a:defRPr/>
            </a:pPr>
            <a:endParaRPr lang="en-US" sz="1400" dirty="0"/>
          </a:p>
          <a:p>
            <a:endParaRPr lang="en-US" sz="1400" dirty="0"/>
          </a:p>
          <a:p>
            <a:r>
              <a:rPr lang="en-US" sz="1400" b="1" dirty="0"/>
              <a:t>How to Reduce Cognitive Dissonance</a:t>
            </a:r>
          </a:p>
          <a:p>
            <a:r>
              <a:rPr lang="en-US" sz="1400" dirty="0"/>
              <a:t>There are three key strategies to reduce or minimize cognitive dissonance:</a:t>
            </a:r>
          </a:p>
          <a:p>
            <a:pPr marL="232913" indent="-232913">
              <a:buFont typeface="+mj-lt"/>
              <a:buAutoNum type="arabicPeriod"/>
            </a:pPr>
            <a:r>
              <a:rPr lang="en-US" sz="1400" dirty="0"/>
              <a:t>Focus on more supportive beliefs that outweigh the dissonant belief or behavior.</a:t>
            </a:r>
          </a:p>
          <a:p>
            <a:pPr marL="232913" indent="-232913">
              <a:buFont typeface="+mj-lt"/>
              <a:buAutoNum type="arabicPeriod"/>
            </a:pPr>
            <a:r>
              <a:rPr lang="en-US" sz="1400" dirty="0"/>
              <a:t>Reduce the importance of the conflicting belief.</a:t>
            </a:r>
          </a:p>
          <a:p>
            <a:pPr marL="232913" indent="-232913">
              <a:buFont typeface="+mj-lt"/>
              <a:buAutoNum type="arabicPeriod"/>
            </a:pPr>
            <a:r>
              <a:rPr lang="en-US" sz="1400" dirty="0"/>
              <a:t>Change the conflicting belief so that it is consistent with other beliefs or behaviors.</a:t>
            </a:r>
          </a:p>
          <a:p>
            <a:pPr defTabSz="931655">
              <a:defRPr/>
            </a:pPr>
            <a:endParaRPr lang="en-US" sz="1400" b="1" dirty="0"/>
          </a:p>
          <a:p>
            <a:pPr defTabSz="931655">
              <a:defRPr/>
            </a:pPr>
            <a:endParaRPr lang="en-US" baseline="0" dirty="0" smtClean="0"/>
          </a:p>
          <a:p>
            <a:r>
              <a:rPr lang="en-US" b="1" dirty="0" smtClean="0"/>
              <a:t>Two Truths and a Lie</a:t>
            </a:r>
          </a:p>
          <a:p>
            <a:r>
              <a:rPr lang="en-US" dirty="0" smtClean="0"/>
              <a:t>In groups of three to eight (depending on how much time you want to devote to this exercise) </a:t>
            </a:r>
          </a:p>
          <a:p>
            <a:r>
              <a:rPr lang="en-US" dirty="0" smtClean="0"/>
              <a:t>have individuals take turns making three statements about themselves -- two which are true; one </a:t>
            </a:r>
          </a:p>
          <a:p>
            <a:r>
              <a:rPr lang="en-US" dirty="0" smtClean="0"/>
              <a:t>that is a lie. After an individual makes their statements, the other participants in the group discuss </a:t>
            </a:r>
          </a:p>
          <a:p>
            <a:r>
              <a:rPr lang="en-US" dirty="0" smtClean="0"/>
              <a:t>among themselves which seem most plausible and what is most likely to be the lie.</a:t>
            </a:r>
          </a:p>
          <a:p>
            <a:r>
              <a:rPr lang="en-US" dirty="0" smtClean="0"/>
              <a:t>Once they reach some sort of consensus, the individual who made the statements not only tells </a:t>
            </a:r>
          </a:p>
          <a:p>
            <a:r>
              <a:rPr lang="en-US" dirty="0" smtClean="0"/>
              <a:t>which is the "lie" but also provides a bit more background about the "truths" as well as what </a:t>
            </a:r>
          </a:p>
          <a:p>
            <a:r>
              <a:rPr lang="en-US" dirty="0" smtClean="0"/>
              <a:t>made them think folks might have thought the "lie" was a "truth." A group of three can easily do </a:t>
            </a:r>
          </a:p>
          <a:p>
            <a:r>
              <a:rPr lang="en-US" dirty="0" smtClean="0"/>
              <a:t>this in less than 10 minutes. A group of eight can take from 20 to 30 minutes. (Consider debunking </a:t>
            </a:r>
          </a:p>
          <a:p>
            <a:r>
              <a:rPr lang="en-US" dirty="0" smtClean="0"/>
              <a:t>myths/stereotypes about people groups, and discuss how individuals can be </a:t>
            </a:r>
          </a:p>
          <a:p>
            <a:r>
              <a:rPr lang="en-US" dirty="0" smtClean="0"/>
              <a:t>empowered to speak up against stereotypes/discriminatory comments made by others)</a:t>
            </a:r>
          </a:p>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18</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1628742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Cultural Biases and Stereotypes</a:t>
            </a:r>
          </a:p>
          <a:p>
            <a:r>
              <a:rPr lang="en-US" dirty="0"/>
              <a:t>In general, discrimination refers to the hostile or negative feelings of one group of people</a:t>
            </a:r>
          </a:p>
          <a:p>
            <a:r>
              <a:rPr lang="en-US" dirty="0"/>
              <a:t>toward another. It can cause bias in service provision and can prevent people from</a:t>
            </a:r>
          </a:p>
          <a:p>
            <a:r>
              <a:rPr lang="en-US" dirty="0"/>
              <a:t>seeking help. Cultural competency must address the biases and stereotypes that are</a:t>
            </a:r>
          </a:p>
          <a:p>
            <a:r>
              <a:rPr lang="en-US" dirty="0"/>
              <a:t>associated with an individual’s culture and various identities.</a:t>
            </a:r>
          </a:p>
          <a:p>
            <a:r>
              <a:rPr lang="en-US" dirty="0"/>
              <a:t>Forms of discrimination include:</a:t>
            </a:r>
          </a:p>
          <a:p>
            <a:r>
              <a:rPr lang="en-US" b="1" dirty="0"/>
              <a:t>racism</a:t>
            </a:r>
            <a:r>
              <a:rPr lang="en-US" dirty="0"/>
              <a:t>: prejudice or discrimination based on a person’s race, or on the belief that one</a:t>
            </a:r>
          </a:p>
          <a:p>
            <a:r>
              <a:rPr lang="en-US" dirty="0"/>
              <a:t>race is superior to another;</a:t>
            </a:r>
          </a:p>
          <a:p>
            <a:r>
              <a:rPr lang="en-US" b="1" dirty="0"/>
              <a:t>Colorism</a:t>
            </a:r>
            <a:r>
              <a:rPr lang="en-US" dirty="0"/>
              <a:t>: systematic classifying or ordering of individuals based on skin color, occurs across cultures and within cultures and is often equated with level of social standing and privilege</a:t>
            </a:r>
          </a:p>
          <a:p>
            <a:r>
              <a:rPr lang="en-US" b="1" dirty="0"/>
              <a:t>ageism</a:t>
            </a:r>
            <a:r>
              <a:rPr lang="en-US" dirty="0"/>
              <a:t>: bias toward an individual or group based on age. For example, young people</a:t>
            </a:r>
          </a:p>
          <a:p>
            <a:r>
              <a:rPr lang="en-US" dirty="0"/>
              <a:t>may be stereotyped as immature and irresponsible; older adults may be called slow,</a:t>
            </a:r>
          </a:p>
          <a:p>
            <a:r>
              <a:rPr lang="en-US" dirty="0"/>
              <a:t>weak, dependent and senile;</a:t>
            </a:r>
          </a:p>
          <a:p>
            <a:r>
              <a:rPr lang="en-US" b="1" dirty="0"/>
              <a:t>sexism</a:t>
            </a:r>
            <a:r>
              <a:rPr lang="en-US" dirty="0"/>
              <a:t>: discrimination or prejudice based on gender;</a:t>
            </a:r>
          </a:p>
          <a:p>
            <a:r>
              <a:rPr lang="en-US" dirty="0"/>
              <a:t>heterosexism: prejudice against people who are gay, lesbian, bisexual, transgender, or</a:t>
            </a:r>
          </a:p>
          <a:p>
            <a:r>
              <a:rPr lang="en-US" dirty="0"/>
              <a:t>intersex. It is also the assumption that all people are heterosexual and that heterosexuality</a:t>
            </a:r>
          </a:p>
          <a:p>
            <a:r>
              <a:rPr lang="en-US" dirty="0"/>
              <a:t>is correct and normal;</a:t>
            </a:r>
          </a:p>
          <a:p>
            <a:r>
              <a:rPr lang="en-US" b="1" dirty="0"/>
              <a:t>homophobia</a:t>
            </a:r>
            <a:r>
              <a:rPr lang="en-US" dirty="0"/>
              <a:t>: the fear and/or dislike of homosexual people or homosexuality;</a:t>
            </a:r>
          </a:p>
          <a:p>
            <a:r>
              <a:rPr lang="en-US" dirty="0"/>
              <a:t>classism: any form of prejudice or oppression against people who are members of (or who</a:t>
            </a:r>
          </a:p>
          <a:p>
            <a:r>
              <a:rPr lang="en-US" dirty="0"/>
              <a:t>are perceived as being similar to those who are members of) a lower social class; and</a:t>
            </a:r>
          </a:p>
          <a:p>
            <a:r>
              <a:rPr lang="en-US" b="1" dirty="0"/>
              <a:t>religious intolerance</a:t>
            </a:r>
            <a:r>
              <a:rPr lang="en-US" dirty="0"/>
              <a:t>: an inability or unwillingness to tolerate another’s beliefs or practices.</a:t>
            </a:r>
          </a:p>
          <a:p>
            <a:r>
              <a:rPr lang="en-US" dirty="0"/>
              <a:t>Mental health professionals and service providers must be aware of how stereotypes and</a:t>
            </a:r>
          </a:p>
          <a:p>
            <a:r>
              <a:rPr lang="en-US" dirty="0"/>
              <a:t>stigma influence not only their clients but also their own thoughts and views of others.</a:t>
            </a:r>
          </a:p>
        </p:txBody>
      </p:sp>
      <p:sp>
        <p:nvSpPr>
          <p:cNvPr id="4" name="Slide Number Placeholder 3"/>
          <p:cNvSpPr>
            <a:spLocks noGrp="1"/>
          </p:cNvSpPr>
          <p:nvPr>
            <p:ph type="sldNum" sz="quarter" idx="10"/>
          </p:nvPr>
        </p:nvSpPr>
        <p:spPr/>
        <p:txBody>
          <a:bodyPr/>
          <a:lstStyle/>
          <a:p>
            <a:fld id="{331F8F34-C6B6-4DA6-BF9E-D6E5FA8B343F}" type="slidenum">
              <a:rPr lang="en-US" smtClean="0"/>
              <a:pPr/>
              <a:t>19</a:t>
            </a:fld>
            <a:endParaRPr lang="en-US"/>
          </a:p>
        </p:txBody>
      </p:sp>
    </p:spTree>
    <p:extLst>
      <p:ext uri="{BB962C8B-B14F-4D97-AF65-F5344CB8AC3E}">
        <p14:creationId xmlns:p14="http://schemas.microsoft.com/office/powerpoint/2010/main" val="151082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2</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3903220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5">
              <a:defRPr/>
            </a:pPr>
            <a:r>
              <a:rPr lang="en-US" sz="1400" b="1" dirty="0"/>
              <a:t>What is Historical Trauma</a:t>
            </a:r>
            <a:r>
              <a:rPr lang="en-US" sz="1400" dirty="0"/>
              <a:t>? </a:t>
            </a:r>
          </a:p>
          <a:p>
            <a:pPr defTabSz="931655">
              <a:defRPr/>
            </a:pPr>
            <a:endParaRPr lang="en-US" sz="1400" dirty="0"/>
          </a:p>
          <a:p>
            <a:pPr rtl="0"/>
            <a:r>
              <a:rPr lang="en-US" sz="1400" dirty="0"/>
              <a:t>Historical trauma (HT) is cumulative emotional and </a:t>
            </a:r>
            <a:r>
              <a:rPr lang="en-US" sz="1400" dirty="0">
                <a:hlinkClick r:id="rId3" action="ppaction://hlinkfile" tooltip="Psychological trauma"/>
              </a:rPr>
              <a:t>psychological wounding</a:t>
            </a:r>
            <a:r>
              <a:rPr lang="en-US" sz="1400" dirty="0"/>
              <a:t>, over the lifespan and across generations, emanating from massive group trauma experiences. The historical trauma response (HTR) is a constellation of features in reaction to this trauma.</a:t>
            </a:r>
          </a:p>
          <a:p>
            <a:pPr rtl="0"/>
            <a:endParaRPr lang="en-US" sz="1400" dirty="0"/>
          </a:p>
          <a:p>
            <a:pPr rtl="0"/>
            <a:r>
              <a:rPr lang="en-US" sz="1400" b="1" dirty="0"/>
              <a:t>What are some examples of Historical Trauma Responses</a:t>
            </a:r>
            <a:r>
              <a:rPr lang="en-US" sz="1400" dirty="0"/>
              <a:t>?</a:t>
            </a:r>
          </a:p>
          <a:p>
            <a:pPr rtl="0"/>
            <a:r>
              <a:rPr lang="en-US" sz="1400" dirty="0"/>
              <a:t>The effects of historical trauma include: unsettled emotional trauma, unsettled grief, mistrust, depression, anxiety, low-self esteem, anger, difficulty recognizing and expressing emotions, high mortality rates, high rates of alcohol abuse and substance abuse, significant problems of child abuse and domestic violence. There are 583 federally recognized tribes, where the impact of historical trauma is often most pronounced.</a:t>
            </a:r>
            <a:endParaRPr lang="en-US" sz="1400" baseline="30000" dirty="0"/>
          </a:p>
          <a:p>
            <a:pPr rtl="0"/>
            <a:endParaRPr lang="en-US" sz="1400" baseline="30000" dirty="0"/>
          </a:p>
          <a:p>
            <a:pPr rtl="0"/>
            <a:endParaRPr lang="en-US" sz="1400" baseline="30000" dirty="0"/>
          </a:p>
          <a:p>
            <a:pPr rtl="0"/>
            <a:endParaRPr lang="en-US" sz="1400" dirty="0"/>
          </a:p>
          <a:p>
            <a:pPr rtl="0"/>
            <a:r>
              <a:rPr lang="en-US" sz="1400" dirty="0"/>
              <a:t>Historical trauma is an example of </a:t>
            </a:r>
            <a:r>
              <a:rPr lang="en-US" sz="1400" dirty="0" err="1">
                <a:hlinkClick r:id="rId4" action="ppaction://hlinkfile" tooltip="Transgenerational trauma"/>
              </a:rPr>
              <a:t>transgenerational</a:t>
            </a:r>
            <a:r>
              <a:rPr lang="en-US" sz="1400" dirty="0">
                <a:hlinkClick r:id="rId4" action="ppaction://hlinkfile" tooltip="Transgenerational trauma"/>
              </a:rPr>
              <a:t> trauma</a:t>
            </a:r>
            <a:r>
              <a:rPr lang="en-US" sz="1400" dirty="0"/>
              <a:t>. For example, a pattern of maternal abandonment of a child at a young age might be seen across three generations</a:t>
            </a:r>
          </a:p>
          <a:p>
            <a:pPr defTabSz="931655">
              <a:defRPr/>
            </a:pPr>
            <a:r>
              <a:rPr lang="en-US" sz="1400" dirty="0"/>
              <a:t/>
            </a:r>
            <a:br>
              <a:rPr lang="en-US" sz="1400" dirty="0"/>
            </a:br>
            <a:r>
              <a:rPr lang="en-US" sz="1400" dirty="0"/>
              <a:t/>
            </a:r>
            <a:br>
              <a:rPr lang="en-US" sz="1400" dirty="0"/>
            </a:br>
            <a:r>
              <a:rPr lang="en-US" sz="1400" b="1" dirty="0"/>
              <a:t>How does this translate/present in the room with clients</a:t>
            </a:r>
            <a:r>
              <a:rPr lang="en-US" sz="1400" dirty="0"/>
              <a:t>?</a:t>
            </a:r>
            <a:br>
              <a:rPr lang="en-US" sz="1400" dirty="0"/>
            </a:br>
            <a:endParaRPr lang="en-US" sz="1400" dirty="0"/>
          </a:p>
          <a:p>
            <a:pPr defTabSz="931655">
              <a:defRPr/>
            </a:pPr>
            <a:r>
              <a:rPr lang="en-US" sz="1400" dirty="0"/>
              <a:t>processing those underlying feelings of resentment, anger,..</a:t>
            </a:r>
          </a:p>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solidFill>
                  <a:prstClr val="black"/>
                </a:solidFill>
              </a:rPr>
              <a:pPr/>
              <a:t>20</a:t>
            </a:fld>
            <a:endParaRPr lang="en-US">
              <a:solidFill>
                <a:prstClr val="black"/>
              </a:solidFill>
            </a:endParaRPr>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12957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2318F-F0C5-4AB6-A211-BBFC906FDB0F}" type="slidenum">
              <a:rPr lang="en-US" smtClean="0"/>
              <a:t>21</a:t>
            </a:fld>
            <a:endParaRPr lang="en-US"/>
          </a:p>
        </p:txBody>
      </p:sp>
    </p:spTree>
    <p:extLst>
      <p:ext uri="{BB962C8B-B14F-4D97-AF65-F5344CB8AC3E}">
        <p14:creationId xmlns:p14="http://schemas.microsoft.com/office/powerpoint/2010/main" val="3502008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5">
              <a:defRPr/>
            </a:pPr>
            <a:r>
              <a:rPr lang="en-US" sz="1400" b="1" dirty="0"/>
              <a:t>What is historical guilt? (also known as White Guilt?)</a:t>
            </a:r>
          </a:p>
          <a:p>
            <a:pPr defTabSz="931655">
              <a:defRPr/>
            </a:pPr>
            <a:endParaRPr lang="en-US" sz="1400" dirty="0"/>
          </a:p>
          <a:p>
            <a:pPr defTabSz="931655">
              <a:defRPr/>
            </a:pPr>
            <a:r>
              <a:rPr lang="en-US" sz="1400" dirty="0"/>
              <a:t>The feeling of great shame, regret and/or sadness for a historical moment or something that happened in the past.- urban dictionary</a:t>
            </a:r>
          </a:p>
          <a:p>
            <a:pPr defTabSz="931655">
              <a:defRPr/>
            </a:pPr>
            <a:endParaRPr lang="en-US" sz="1400" dirty="0"/>
          </a:p>
          <a:p>
            <a:pPr defTabSz="931655">
              <a:defRPr/>
            </a:pPr>
            <a:endParaRPr lang="en-US" sz="1400" dirty="0"/>
          </a:p>
          <a:p>
            <a:pPr rtl="0"/>
            <a:r>
              <a:rPr lang="en-US" sz="1400" b="1" dirty="0"/>
              <a:t>White guilt</a:t>
            </a:r>
            <a:r>
              <a:rPr lang="en-US" sz="1400" dirty="0"/>
              <a:t> is the individual or </a:t>
            </a:r>
            <a:r>
              <a:rPr lang="en-US" sz="1400" dirty="0">
                <a:hlinkClick r:id="rId3" action="ppaction://hlinkfile" tooltip="Collective guilt"/>
              </a:rPr>
              <a:t>collective guilt</a:t>
            </a:r>
            <a:r>
              <a:rPr lang="en-US" sz="1400" dirty="0"/>
              <a:t> often said to be felt by some </a:t>
            </a:r>
            <a:r>
              <a:rPr lang="en-US" sz="1400" dirty="0">
                <a:hlinkClick r:id="rId4" action="ppaction://hlinkfile" tooltip="White people"/>
              </a:rPr>
              <a:t>white people</a:t>
            </a:r>
            <a:r>
              <a:rPr lang="en-US" sz="1400" dirty="0"/>
              <a:t> for the </a:t>
            </a:r>
            <a:r>
              <a:rPr lang="en-US" sz="1400" dirty="0">
                <a:hlinkClick r:id="rId5" action="ppaction://hlinkfile" tooltip="Racist"/>
              </a:rPr>
              <a:t>racist</a:t>
            </a:r>
            <a:r>
              <a:rPr lang="en-US" sz="1400" dirty="0"/>
              <a:t> treatment of </a:t>
            </a:r>
            <a:r>
              <a:rPr lang="en-US" sz="1400" dirty="0">
                <a:hlinkClick r:id="rId6" action="ppaction://hlinkfile" tooltip="People of color"/>
              </a:rPr>
              <a:t>people of color</a:t>
            </a:r>
            <a:r>
              <a:rPr lang="en-US" sz="1400" dirty="0"/>
              <a:t> by whites both historically and presently.</a:t>
            </a:r>
            <a:r>
              <a:rPr lang="en-US" sz="1400" baseline="30000" dirty="0">
                <a:hlinkClick r:id="" action="ppaction://hlinkfile"/>
              </a:rPr>
              <a:t>[1]</a:t>
            </a:r>
            <a:r>
              <a:rPr lang="en-US" sz="1400" dirty="0"/>
              <a:t>  White guilt has been cited by some conservatives and libertarians as a way for liberals and others to induce white Americans to support the policies of affirmative action and redistribution of wealth. White guilt has been described as one of several psychosocial costs of racism for white individuals along with the ability to have empathic reactions towards racism, and fear of non-whites.</a:t>
            </a:r>
            <a:r>
              <a:rPr lang="en-US" sz="1400" baseline="30000" dirty="0">
                <a:hlinkClick r:id="" action="ppaction://hlinkfile"/>
              </a:rPr>
              <a:t>[2]</a:t>
            </a:r>
            <a:endParaRPr lang="en-US" sz="1400" baseline="30000" dirty="0"/>
          </a:p>
          <a:p>
            <a:pPr rtl="0"/>
            <a:endParaRPr lang="en-US" sz="1400" baseline="30000" dirty="0"/>
          </a:p>
          <a:p>
            <a:pPr rtl="0"/>
            <a:endParaRPr lang="en-US" sz="1400" baseline="30000" dirty="0"/>
          </a:p>
          <a:p>
            <a:pPr rtl="0"/>
            <a:r>
              <a:rPr lang="en-US" sz="1400" b="1" dirty="0"/>
              <a:t>Historical guilt is an interesting phenomenon, as is the related question of how long — and how much and what kinds of penance — it takes for it to wear off. </a:t>
            </a:r>
          </a:p>
          <a:p>
            <a:pPr rtl="0"/>
            <a:endParaRPr lang="en-US" sz="1400" dirty="0"/>
          </a:p>
          <a:p>
            <a:pPr rtl="0"/>
            <a:r>
              <a:rPr lang="en-US" sz="1400" dirty="0">
                <a:hlinkClick r:id="rId7" action="ppaction://hlinkfile" tooltip="Judith Katz (page does not exist)"/>
              </a:rPr>
              <a:t>Judith Katz</a:t>
            </a:r>
            <a:r>
              <a:rPr lang="en-US" sz="1400" dirty="0"/>
              <a:t>, the author of the 1978 publication </a:t>
            </a:r>
            <a:r>
              <a:rPr lang="en-US" sz="1400" i="1" dirty="0"/>
              <a:t>White Awareness: Handbook for Anti-Racism Training</a:t>
            </a:r>
            <a:r>
              <a:rPr lang="en-US" sz="1400" dirty="0"/>
              <a:t>, is </a:t>
            </a:r>
            <a:r>
              <a:rPr lang="en-US" sz="1400" b="1" dirty="0"/>
              <a:t>highly critical of what she calls self-indulgent white guilt fixations</a:t>
            </a:r>
            <a:r>
              <a:rPr lang="en-US" sz="1400" dirty="0"/>
              <a:t>. Her concerns about white guilt led her to move from black-white group encounters to all-white groups in her </a:t>
            </a:r>
            <a:r>
              <a:rPr lang="en-US" sz="1400" dirty="0">
                <a:hlinkClick r:id="rId8" action="ppaction://hlinkfile" tooltip="Anti-racism"/>
              </a:rPr>
              <a:t>anti-racism</a:t>
            </a:r>
            <a:r>
              <a:rPr lang="en-US" sz="1400" dirty="0"/>
              <a:t> training. She also avoided using non-white people to re-educate whites, she said, because she found that this led whites to focus on </a:t>
            </a:r>
            <a:r>
              <a:rPr lang="en-US" sz="1400" b="1" dirty="0"/>
              <a:t>getting acceptance and forgiveness rather than changing their own actions or beliefs</a:t>
            </a:r>
            <a:r>
              <a:rPr lang="en-US" sz="1400" dirty="0"/>
              <a:t>.</a:t>
            </a:r>
            <a:r>
              <a:rPr lang="en-US" sz="1400" baseline="30000" dirty="0">
                <a:hlinkClick r:id="" action="ppaction://hlinkfile"/>
              </a:rPr>
              <a:t>[3]</a:t>
            </a:r>
            <a:endParaRPr lang="en-US" sz="1400" dirty="0"/>
          </a:p>
          <a:p>
            <a:pPr defTabSz="931655">
              <a:defRPr/>
            </a:pPr>
            <a:r>
              <a:rPr lang="en-US" sz="1400" dirty="0" err="1"/>
              <a:t>wikipedia</a:t>
            </a:r>
            <a:endParaRPr lang="en-US" sz="1400" dirty="0"/>
          </a:p>
          <a:p>
            <a:pPr defTabSz="931655">
              <a:defRPr/>
            </a:pPr>
            <a:endParaRPr lang="en-US" sz="1400" dirty="0"/>
          </a:p>
          <a:p>
            <a:pPr defTabSz="931655">
              <a:defRPr/>
            </a:pPr>
            <a:r>
              <a:rPr lang="en-US" sz="1400" dirty="0"/>
              <a:t>Another example still is the actual foundation of the state of Israel, which was brought upon by pressure of Zionists that seeking sympathy from the horrors of the Holocaust. The United States as well as the rest of the International community owed nothing to the survivors as well as subsequent generations of Holocaust survivors, yet the "Historical Guilt"</a:t>
            </a:r>
          </a:p>
          <a:p>
            <a:endParaRPr lang="en-US" sz="1400" dirty="0"/>
          </a:p>
          <a:p>
            <a:endParaRPr lang="en-US" sz="1400" dirty="0"/>
          </a:p>
          <a:p>
            <a:endParaRPr lang="en-US" sz="1400" dirty="0"/>
          </a:p>
          <a:p>
            <a:r>
              <a:rPr lang="en-US" sz="1400" dirty="0"/>
              <a:t>Underlying feelings of guilt, helplessness, </a:t>
            </a:r>
            <a:r>
              <a:rPr lang="en-US" sz="1400" dirty="0" err="1"/>
              <a:t>indignance</a:t>
            </a:r>
            <a:r>
              <a:rPr lang="en-US" sz="1400" dirty="0"/>
              <a:t>, feeling at a </a:t>
            </a:r>
            <a:r>
              <a:rPr lang="en-US" sz="1400" dirty="0" smtClean="0"/>
              <a:t>disadvantage</a:t>
            </a:r>
          </a:p>
          <a:p>
            <a:endParaRPr lang="en-US" sz="1400" dirty="0" smtClean="0"/>
          </a:p>
          <a:p>
            <a:r>
              <a:rPr lang="en-US" sz="1400" dirty="0" smtClean="0"/>
              <a:t>ALSO MENTION WHITE FRAGILITY</a:t>
            </a:r>
            <a:endParaRPr lang="en-US" sz="1400" dirty="0"/>
          </a:p>
        </p:txBody>
      </p:sp>
      <p:sp>
        <p:nvSpPr>
          <p:cNvPr id="4" name="Slide Number Placeholder 3"/>
          <p:cNvSpPr>
            <a:spLocks noGrp="1"/>
          </p:cNvSpPr>
          <p:nvPr>
            <p:ph type="sldNum" sz="quarter" idx="10"/>
          </p:nvPr>
        </p:nvSpPr>
        <p:spPr/>
        <p:txBody>
          <a:bodyPr/>
          <a:lstStyle/>
          <a:p>
            <a:fld id="{721DEB31-4910-44D3-8777-368CB6005671}" type="slidenum">
              <a:rPr lang="en-US" smtClean="0">
                <a:solidFill>
                  <a:prstClr val="black"/>
                </a:solidFill>
              </a:rPr>
              <a:pPr/>
              <a:t>22</a:t>
            </a:fld>
            <a:endParaRPr lang="en-US">
              <a:solidFill>
                <a:prstClr val="black"/>
              </a:solidFill>
            </a:endParaRPr>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1992419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After she changed her mind, </a:t>
            </a:r>
            <a:r>
              <a:rPr lang="en-US" dirty="0" err="1">
                <a:hlinkClick r:id="rId3"/>
              </a:rPr>
              <a:t>Banaji</a:t>
            </a:r>
            <a:r>
              <a:rPr lang="en-US" dirty="0"/>
              <a:t> got to thinking. Why had she changed her mind? She still didn't think much of the magazine in which the article would appear. The answer: The reporter had found a way to make a personal connection.</a:t>
            </a:r>
          </a:p>
          <a:p>
            <a:pPr fontAlgn="base"/>
            <a:r>
              <a:rPr lang="en-US" dirty="0"/>
              <a:t>For most people, this would have been so obvious and self-explanatory it would have required no further thought. </a:t>
            </a:r>
            <a:r>
              <a:rPr lang="en-US" i="1" dirty="0"/>
              <a:t>Of course</a:t>
            </a:r>
            <a:r>
              <a:rPr lang="en-US" dirty="0"/>
              <a:t>, we might think. </a:t>
            </a:r>
            <a:r>
              <a:rPr lang="en-US" i="1" dirty="0"/>
              <a:t>Of course we'd help someone with whom we have a personal connection</a:t>
            </a:r>
            <a:r>
              <a:rPr lang="en-US" dirty="0"/>
              <a:t>.</a:t>
            </a:r>
          </a:p>
          <a:p>
            <a:pPr fontAlgn="base"/>
            <a:r>
              <a:rPr lang="en-US" dirty="0"/>
              <a:t>For </a:t>
            </a:r>
            <a:r>
              <a:rPr lang="en-US" dirty="0" err="1"/>
              <a:t>Banaji</a:t>
            </a:r>
            <a:r>
              <a:rPr lang="en-US" dirty="0"/>
              <a:t>, however, it was the start of a psychological exploration into the nature and consequences of favoritism — why we give some people the kind of extra-special treatment we don't give others.</a:t>
            </a:r>
          </a:p>
          <a:p>
            <a:pPr fontAlgn="base"/>
            <a:r>
              <a:rPr lang="en-US" dirty="0"/>
              <a:t>In a new book</a:t>
            </a:r>
            <a:r>
              <a:rPr lang="en-US" i="1" dirty="0"/>
              <a:t>, </a:t>
            </a:r>
            <a:r>
              <a:rPr lang="en-US" dirty="0" err="1">
                <a:hlinkClick r:id="rId4"/>
              </a:rPr>
              <a:t>Blindspot</a:t>
            </a:r>
            <a:r>
              <a:rPr lang="en-US" dirty="0">
                <a:hlinkClick r:id="rId4"/>
              </a:rPr>
              <a:t>: Hidden Biases of Good People</a:t>
            </a:r>
            <a:r>
              <a:rPr lang="en-US" dirty="0"/>
              <a:t>, </a:t>
            </a:r>
            <a:r>
              <a:rPr lang="en-US" dirty="0" err="1"/>
              <a:t>Banaji</a:t>
            </a:r>
            <a:r>
              <a:rPr lang="en-US" dirty="0"/>
              <a:t> and her co-author, Anthony Greenwald, a social psychologist at the University of Washington, turn the conventional way people think about prejudice on its head. Traditionally, </a:t>
            </a:r>
            <a:r>
              <a:rPr lang="en-US" dirty="0" err="1"/>
              <a:t>Banaji</a:t>
            </a:r>
            <a:r>
              <a:rPr lang="en-US" dirty="0"/>
              <a:t> says, psychologists in her field have looked for overt "acts of commission — what do I do? Do I go across town to burn down the church of somebody who's not from my denomination? That, I can recognize as prejudice."</a:t>
            </a:r>
          </a:p>
          <a:p>
            <a:pPr fontAlgn="base"/>
            <a:r>
              <a:rPr lang="en-US" dirty="0"/>
              <a:t>Yet, far from springing from animosity and hatred, </a:t>
            </a:r>
            <a:r>
              <a:rPr lang="en-US" dirty="0" err="1"/>
              <a:t>Banaji</a:t>
            </a:r>
            <a:r>
              <a:rPr lang="en-US" dirty="0"/>
              <a:t> and Greenwald argue, prejudice may often stem from unintentional biases.</a:t>
            </a:r>
          </a:p>
          <a:p>
            <a:pPr fontAlgn="base"/>
            <a:r>
              <a:rPr lang="en-US" dirty="0"/>
              <a:t>Take </a:t>
            </a:r>
            <a:r>
              <a:rPr lang="en-US" dirty="0" err="1"/>
              <a:t>Banaji's</a:t>
            </a:r>
            <a:r>
              <a:rPr lang="en-US" dirty="0"/>
              <a:t> own behavior toward the reporter with a Yale connection. She would not have changed her mind for another reporter without the personal connection. In that sense, her decision was a form of prejudice, even though it didn't feel that way.</a:t>
            </a:r>
          </a:p>
          <a:p>
            <a:pPr fontAlgn="base"/>
            <a:endParaRPr lang="en-US" dirty="0"/>
          </a:p>
          <a:p>
            <a:pPr fontAlgn="base"/>
            <a:r>
              <a:rPr lang="en-US" dirty="0"/>
              <a:t>"I think that kind of act of helping towards people with whom we have some shared group identity is really the modern way in which discrimination likely happens," </a:t>
            </a:r>
            <a:r>
              <a:rPr lang="en-US" dirty="0" err="1"/>
              <a:t>Banaji</a:t>
            </a:r>
            <a:r>
              <a:rPr lang="en-US" dirty="0"/>
              <a:t> says.</a:t>
            </a:r>
          </a:p>
          <a:p>
            <a:pPr fontAlgn="base"/>
            <a:r>
              <a:rPr lang="en-US" dirty="0"/>
              <a:t>In many ways, the psychologists' work mirrors the conclusion of another recent book: In </a:t>
            </a:r>
            <a:r>
              <a:rPr lang="en-US" dirty="0">
                <a:hlinkClick r:id="rId5"/>
              </a:rPr>
              <a:t>The American Non-Dilemma: Racial Inequality without Racism</a:t>
            </a:r>
            <a:r>
              <a:rPr lang="en-US" dirty="0"/>
              <a:t>, sociologist </a:t>
            </a:r>
            <a:r>
              <a:rPr lang="en-US" dirty="0">
                <a:hlinkClick r:id="rId6"/>
              </a:rPr>
              <a:t>Nancy </a:t>
            </a:r>
            <a:r>
              <a:rPr lang="en-US" dirty="0" err="1">
                <a:hlinkClick r:id="rId6"/>
              </a:rPr>
              <a:t>DiTomaso</a:t>
            </a:r>
            <a:r>
              <a:rPr lang="en-US" dirty="0"/>
              <a:t> asks how it is that few people report feeling racial prejudice, while the United States still has enormous disparities. Discrimination today is less about treating people from other groups badly, </a:t>
            </a:r>
            <a:r>
              <a:rPr lang="en-US" dirty="0" err="1"/>
              <a:t>DiTomaso</a:t>
            </a:r>
            <a:r>
              <a:rPr lang="en-US" dirty="0"/>
              <a:t> writes, and more about giving preferential treatment to people who are part of our "in-groups."</a:t>
            </a:r>
          </a:p>
          <a:p>
            <a:pPr fontAlgn="base"/>
            <a:r>
              <a:rPr lang="en-US" b="1" dirty="0"/>
              <a:t>The insidious thing about favoritism is that it doesn't feel icky in any way, </a:t>
            </a:r>
            <a:r>
              <a:rPr lang="en-US" b="1" dirty="0" err="1"/>
              <a:t>Banaji</a:t>
            </a:r>
            <a:r>
              <a:rPr lang="en-US" b="1" dirty="0"/>
              <a:t> says</a:t>
            </a:r>
            <a:r>
              <a:rPr lang="en-US" dirty="0"/>
              <a:t>. We feel like a great friend when we give a buddy a foot in the door to a job interview at our workplace. We feel like good parents when we arrange a class trip for our daughter's class to our place of work. We feel like generous people when we give our neighbors extra tickets to a sports game or a show.</a:t>
            </a:r>
          </a:p>
          <a:p>
            <a:pPr fontAlgn="base"/>
            <a:r>
              <a:rPr lang="en-US" dirty="0"/>
              <a:t>In each case, however, </a:t>
            </a:r>
            <a:r>
              <a:rPr lang="en-US" dirty="0" err="1"/>
              <a:t>Banaji</a:t>
            </a:r>
            <a:r>
              <a:rPr lang="en-US" dirty="0"/>
              <a:t>, Greenwald and </a:t>
            </a:r>
            <a:r>
              <a:rPr lang="en-US" dirty="0" err="1"/>
              <a:t>DiTomaso</a:t>
            </a:r>
            <a:r>
              <a:rPr lang="en-US" dirty="0"/>
              <a:t> might argue, we strengthen existing patterns of advantage and disadvantage because our friends, neighbors and children's classmates are overwhelmingly likely to share our own racial, religious and socioeconomic backgrounds. When we help someone from one of these in-groups, we don't stop to ask: Whom are we </a:t>
            </a:r>
            <a:r>
              <a:rPr lang="en-US" i="1" dirty="0"/>
              <a:t>not</a:t>
            </a:r>
            <a:r>
              <a:rPr lang="en-US" dirty="0"/>
              <a:t> helping?</a:t>
            </a:r>
          </a:p>
          <a:p>
            <a:pPr fontAlgn="base"/>
            <a:r>
              <a:rPr lang="en-US" dirty="0" err="1"/>
              <a:t>Banaji</a:t>
            </a:r>
            <a:r>
              <a:rPr lang="en-US" dirty="0"/>
              <a:t> tells a story in the book about a friend, </a:t>
            </a:r>
            <a:r>
              <a:rPr lang="en-US" dirty="0">
                <a:hlinkClick r:id="rId7"/>
              </a:rPr>
              <a:t>Carla Kaplan</a:t>
            </a:r>
            <a:r>
              <a:rPr lang="en-US" dirty="0"/>
              <a:t>, now a professor at Northeastern University. At the time, both </a:t>
            </a:r>
            <a:r>
              <a:rPr lang="en-US" b="1" dirty="0" err="1"/>
              <a:t>Banaji</a:t>
            </a:r>
            <a:r>
              <a:rPr lang="en-US" b="1" dirty="0"/>
              <a:t> and Kaplan were faculty members at Yale. </a:t>
            </a:r>
            <a:r>
              <a:rPr lang="en-US" b="1" dirty="0" err="1"/>
              <a:t>Banaji</a:t>
            </a:r>
            <a:r>
              <a:rPr lang="en-US" b="1" dirty="0"/>
              <a:t> says that Kaplan had a passion — quilting</a:t>
            </a:r>
            <a:r>
              <a:rPr lang="en-US" dirty="0"/>
              <a:t>.</a:t>
            </a:r>
          </a:p>
          <a:p>
            <a:pPr fontAlgn="base"/>
            <a:r>
              <a:rPr lang="en-US" dirty="0"/>
              <a:t>"You would often see her, sitting in the back of a lecture, quilting away, while she listened to a talk," </a:t>
            </a:r>
            <a:r>
              <a:rPr lang="en-US" dirty="0" err="1"/>
              <a:t>Banaji</a:t>
            </a:r>
            <a:r>
              <a:rPr lang="en-US" dirty="0"/>
              <a:t> says.</a:t>
            </a:r>
          </a:p>
          <a:p>
            <a:pPr fontAlgn="base"/>
            <a:r>
              <a:rPr lang="en-US" dirty="0"/>
              <a:t>In the book, </a:t>
            </a:r>
            <a:r>
              <a:rPr lang="en-US" dirty="0" err="1"/>
              <a:t>Banaji</a:t>
            </a:r>
            <a:r>
              <a:rPr lang="en-US" dirty="0"/>
              <a:t> writes that Kaplan once had a terrible kitchen accident.</a:t>
            </a:r>
          </a:p>
          <a:p>
            <a:pPr fontAlgn="base"/>
            <a:r>
              <a:rPr lang="en-US" b="1" dirty="0" err="1">
                <a:hlinkClick r:id="rId8"/>
              </a:rPr>
              <a:t>Blindspot</a:t>
            </a:r>
            <a:endParaRPr lang="en-US" b="1" dirty="0"/>
          </a:p>
          <a:p>
            <a:pPr fontAlgn="base"/>
            <a:r>
              <a:rPr lang="en-US" dirty="0"/>
              <a:t>Hidden Biases of Good People</a:t>
            </a:r>
          </a:p>
          <a:p>
            <a:pPr fontAlgn="base"/>
            <a:r>
              <a:rPr lang="en-US" i="1" dirty="0"/>
              <a:t>by </a:t>
            </a:r>
            <a:r>
              <a:rPr lang="en-US" i="1" dirty="0" err="1">
                <a:hlinkClick r:id="rId9"/>
              </a:rPr>
              <a:t>Mahzarin</a:t>
            </a:r>
            <a:r>
              <a:rPr lang="en-US" i="1" dirty="0">
                <a:hlinkClick r:id="rId9"/>
              </a:rPr>
              <a:t> R. </a:t>
            </a:r>
            <a:r>
              <a:rPr lang="en-US" i="1" dirty="0" err="1">
                <a:hlinkClick r:id="rId9"/>
              </a:rPr>
              <a:t>Banaji</a:t>
            </a:r>
            <a:r>
              <a:rPr lang="en-US" i="1" dirty="0"/>
              <a:t> and </a:t>
            </a:r>
            <a:r>
              <a:rPr lang="en-US" i="1" dirty="0">
                <a:hlinkClick r:id="rId10"/>
              </a:rPr>
              <a:t>Anthony G. Greenwald</a:t>
            </a:r>
            <a:endParaRPr lang="en-US" i="1" dirty="0"/>
          </a:p>
          <a:p>
            <a:pPr fontAlgn="base"/>
            <a:r>
              <a:rPr lang="en-US" dirty="0"/>
              <a:t>"She was washing a big crystal bowl in her kitchen," </a:t>
            </a:r>
            <a:r>
              <a:rPr lang="en-US" dirty="0" err="1"/>
              <a:t>Banaji</a:t>
            </a:r>
            <a:r>
              <a:rPr lang="en-US" dirty="0"/>
              <a:t> says. "It slipped and it cut her hand quite severely."</a:t>
            </a:r>
          </a:p>
          <a:p>
            <a:pPr fontAlgn="base"/>
            <a:r>
              <a:rPr lang="en-US" dirty="0"/>
              <a:t>The gash went from Kaplan's palm to her wrist. She raced over to </a:t>
            </a:r>
            <a:r>
              <a:rPr lang="en-US" b="1" dirty="0"/>
              <a:t>Yale-New Haven Hospital</a:t>
            </a:r>
            <a:r>
              <a:rPr lang="en-US" dirty="0"/>
              <a:t>. Pretty much the first thing she told the ER doctor was that she was a quilter. She was worried about her hand. The doctor reassured her and started to stitch her up. He was doing a perfectly competent job, she says.</a:t>
            </a:r>
          </a:p>
          <a:p>
            <a:pPr fontAlgn="base"/>
            <a:r>
              <a:rPr lang="en-US" dirty="0"/>
              <a:t>But at this moment someone spotted Kaplan. It was a student, who was a volunteer at the hospital.</a:t>
            </a:r>
          </a:p>
          <a:p>
            <a:pPr fontAlgn="base"/>
            <a:r>
              <a:rPr lang="en-US" dirty="0"/>
              <a:t>"The student saw her, recognized her, and said, 'Professor Kaplan, what are you doing here?' " </a:t>
            </a:r>
            <a:r>
              <a:rPr lang="en-US" dirty="0" err="1"/>
              <a:t>Banaji</a:t>
            </a:r>
            <a:r>
              <a:rPr lang="en-US" dirty="0"/>
              <a:t> says.</a:t>
            </a:r>
          </a:p>
          <a:p>
            <a:pPr fontAlgn="base"/>
            <a:r>
              <a:rPr lang="en-US" dirty="0"/>
              <a:t>The ER doctor froze. He looked at Kaplan. He asked the bleeding young woman if she was a Yale faculty member. Kaplan told him she was.</a:t>
            </a:r>
          </a:p>
          <a:p>
            <a:pPr fontAlgn="base"/>
            <a:r>
              <a:rPr lang="en-US" dirty="0"/>
              <a:t>Everything changed in an instant. The hospital tracked down the </a:t>
            </a:r>
            <a:r>
              <a:rPr lang="en-US" b="1" dirty="0"/>
              <a:t>best-known hand specialist in New England</a:t>
            </a:r>
            <a:r>
              <a:rPr lang="en-US" dirty="0"/>
              <a:t>. They brought in a whole team of doctors. They operated for hours and tried to save practically every last nerve.</a:t>
            </a:r>
          </a:p>
          <a:p>
            <a:pPr fontAlgn="base"/>
            <a:r>
              <a:rPr lang="en-US" dirty="0" err="1"/>
              <a:t>Banaji</a:t>
            </a:r>
            <a:r>
              <a:rPr lang="en-US" dirty="0"/>
              <a:t> says she and Kaplan asked themselves later why the doctor had not called in the specialist right away. "Somehow," </a:t>
            </a:r>
            <a:r>
              <a:rPr lang="en-US" dirty="0" err="1"/>
              <a:t>Banaji</a:t>
            </a:r>
            <a:r>
              <a:rPr lang="en-US" dirty="0"/>
              <a:t> says, "</a:t>
            </a:r>
            <a:r>
              <a:rPr lang="en-US" b="1" dirty="0"/>
              <a:t>it must be that the doctor was not moved, did not feel compelled by the quilter story in the same way as he was compelled by a two-word phrase, 'Yale professor.' "</a:t>
            </a:r>
          </a:p>
          <a:p>
            <a:pPr fontAlgn="base"/>
            <a:r>
              <a:rPr lang="en-US" dirty="0"/>
              <a:t>Kaplan told </a:t>
            </a:r>
            <a:r>
              <a:rPr lang="en-US" dirty="0" err="1"/>
              <a:t>Banaji</a:t>
            </a:r>
            <a:r>
              <a:rPr lang="en-US" dirty="0"/>
              <a:t> that she was able to go back to quilting, but that she still occasionally feels a twinge in the hand. And it made her wonder what might have happened if she hadn't received the best treatment.</a:t>
            </a:r>
          </a:p>
          <a:p>
            <a:pPr fontAlgn="base"/>
            <a:r>
              <a:rPr lang="en-US" dirty="0"/>
              <a:t>Greenwald and </a:t>
            </a:r>
            <a:r>
              <a:rPr lang="en-US" dirty="0" err="1"/>
              <a:t>Banaji</a:t>
            </a:r>
            <a:r>
              <a:rPr lang="en-US" dirty="0"/>
              <a:t> are not suggesting that people stop helping their friends, relatives and neighbors. Rather</a:t>
            </a:r>
            <a:r>
              <a:rPr lang="en-US" b="1" dirty="0"/>
              <a:t>, they suggest that we direct some effort to people we may not naturally think to help.</a:t>
            </a:r>
          </a:p>
          <a:p>
            <a:pPr fontAlgn="base"/>
            <a:r>
              <a:rPr lang="en-US" dirty="0"/>
              <a:t>After reading the story about Kaplan, for example, one relative of Greenwald's decided to do something about it. Every year, she used to donate a certain amount of money to her alma mater. After reading Kaplan's story, </a:t>
            </a:r>
            <a:r>
              <a:rPr lang="en-US" dirty="0" err="1"/>
              <a:t>Banaji</a:t>
            </a:r>
            <a:r>
              <a:rPr lang="en-US" dirty="0"/>
              <a:t> says, the woman decided to keep giving money to her alma mater, but to split the donation in half. She now gives half to her alma mater and half to the </a:t>
            </a:r>
            <a:r>
              <a:rPr lang="en-US" dirty="0">
                <a:hlinkClick r:id="rId11"/>
              </a:rPr>
              <a:t>United Negro College Fund</a:t>
            </a:r>
            <a:r>
              <a:rPr lang="en-US"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23</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547239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1" dirty="0"/>
              <a:t>What is a micro-aggression?</a:t>
            </a:r>
          </a:p>
          <a:p>
            <a:pPr rtl="0"/>
            <a:endParaRPr lang="en-US" sz="1400" b="1" dirty="0"/>
          </a:p>
          <a:p>
            <a:pPr rtl="0"/>
            <a:r>
              <a:rPr lang="en-US" sz="1400" b="1" dirty="0" err="1"/>
              <a:t>Microaggression</a:t>
            </a:r>
            <a:r>
              <a:rPr lang="en-US" sz="1400" dirty="0"/>
              <a:t> is the idea that specific interactions between those of different races, cultures, or genders can be interpreted as mostly non-physical </a:t>
            </a:r>
            <a:r>
              <a:rPr lang="en-US" sz="1400" dirty="0">
                <a:hlinkClick r:id="rId3" action="ppaction://hlinkfile" tooltip="Aggression"/>
              </a:rPr>
              <a:t>aggression</a:t>
            </a:r>
            <a:r>
              <a:rPr lang="en-US" sz="1400" dirty="0"/>
              <a:t> coined by </a:t>
            </a:r>
            <a:r>
              <a:rPr lang="en-US" sz="1400" dirty="0">
                <a:hlinkClick r:id="rId4" action="ppaction://hlinkfile" tooltip="Chester Middlebrook Pierce"/>
              </a:rPr>
              <a:t>Chester M. Pierce</a:t>
            </a:r>
            <a:r>
              <a:rPr lang="en-US" sz="1400" baseline="30000" dirty="0">
                <a:hlinkClick r:id="" action="ppaction://hlinkfile"/>
              </a:rPr>
              <a:t>[1]</a:t>
            </a:r>
            <a:r>
              <a:rPr lang="en-US" sz="1400" dirty="0"/>
              <a:t> in 1970. Micro-inequities and micro-affirmations were additionally named by Dr. Mary Rowe of MIT in 1973, in her work she also describes micro-aggressions inclusive of sex and gender. Sue et al. (2007) describe </a:t>
            </a:r>
            <a:r>
              <a:rPr lang="en-US" sz="1400" dirty="0" err="1"/>
              <a:t>microaggressions</a:t>
            </a:r>
            <a:r>
              <a:rPr lang="en-US" sz="1400" dirty="0"/>
              <a:t> as, “brief and commonplace daily verbal, behavioral, or environmental indignities, whether intentional or unintentional, that communicate hostile, derogatory, or negative racial slights and insults toward </a:t>
            </a:r>
            <a:r>
              <a:rPr lang="en-US" sz="1400" dirty="0">
                <a:hlinkClick r:id="rId5" action="ppaction://hlinkfile" tooltip="People of color"/>
              </a:rPr>
              <a:t>people of color</a:t>
            </a:r>
            <a:r>
              <a:rPr lang="en-US" sz="1400" dirty="0"/>
              <a:t>.”</a:t>
            </a:r>
            <a:r>
              <a:rPr lang="en-US" sz="1400" baseline="30000" dirty="0">
                <a:hlinkClick r:id="" action="ppaction://hlinkfile"/>
              </a:rPr>
              <a:t>[2]</a:t>
            </a:r>
            <a:endParaRPr lang="en-US" sz="1400" dirty="0"/>
          </a:p>
          <a:p>
            <a:pPr rtl="0"/>
            <a:r>
              <a:rPr lang="en-US" sz="1400" dirty="0" err="1"/>
              <a:t>Microagression</a:t>
            </a:r>
            <a:r>
              <a:rPr lang="en-US" sz="1400" dirty="0"/>
              <a:t> usually involves demeaning implications and other subtle insults against minorities, and may be perpetrated against those due to </a:t>
            </a:r>
            <a:r>
              <a:rPr lang="en-US" sz="1400" dirty="0">
                <a:hlinkClick r:id="rId6" action="ppaction://hlinkfile" tooltip="Gender"/>
              </a:rPr>
              <a:t>gender</a:t>
            </a:r>
            <a:r>
              <a:rPr lang="en-US" sz="1400" dirty="0"/>
              <a:t>, </a:t>
            </a:r>
            <a:r>
              <a:rPr lang="en-US" sz="1400" dirty="0">
                <a:hlinkClick r:id="rId7" action="ppaction://hlinkfile" tooltip="Sexual orientation"/>
              </a:rPr>
              <a:t>sexual orientation</a:t>
            </a:r>
            <a:r>
              <a:rPr lang="en-US" sz="1400" dirty="0"/>
              <a:t>, and </a:t>
            </a:r>
            <a:r>
              <a:rPr lang="en-US" sz="1400" dirty="0">
                <a:hlinkClick r:id="rId8" action="ppaction://hlinkfile" tooltip="Disability"/>
              </a:rPr>
              <a:t>ability</a:t>
            </a:r>
            <a:r>
              <a:rPr lang="en-US" sz="1400" dirty="0"/>
              <a:t> status.</a:t>
            </a:r>
            <a:r>
              <a:rPr lang="en-US" sz="1400" baseline="30000" dirty="0">
                <a:hlinkClick r:id="" action="ppaction://hlinkfile"/>
              </a:rPr>
              <a:t>[3][4][5]</a:t>
            </a:r>
            <a:r>
              <a:rPr lang="en-US" sz="1400" dirty="0"/>
              <a:t> According to Pierce, “the chief vehicle for </a:t>
            </a:r>
            <a:r>
              <a:rPr lang="en-US" sz="1400" dirty="0" err="1"/>
              <a:t>proracist</a:t>
            </a:r>
            <a:r>
              <a:rPr lang="en-US" sz="1400" dirty="0"/>
              <a:t> behaviors are </a:t>
            </a:r>
            <a:r>
              <a:rPr lang="en-US" sz="1400" dirty="0" err="1"/>
              <a:t>microaggressions</a:t>
            </a:r>
            <a:r>
              <a:rPr lang="en-US" sz="1400" dirty="0"/>
              <a:t>. These are subtle, stunning, often automatic, and </a:t>
            </a:r>
            <a:r>
              <a:rPr lang="en-US" sz="1400" dirty="0">
                <a:hlinkClick r:id="rId9" action="ppaction://hlinkfile" tooltip="Nonverbal"/>
              </a:rPr>
              <a:t>nonverbal</a:t>
            </a:r>
            <a:r>
              <a:rPr lang="en-US" sz="1400" dirty="0"/>
              <a:t> exchanges which are ‘put-downs’ of blacks by offenders”.</a:t>
            </a:r>
            <a:r>
              <a:rPr lang="en-US" sz="1400" baseline="30000" dirty="0">
                <a:hlinkClick r:id="" action="ppaction://hlinkfile"/>
              </a:rPr>
              <a:t>[6]</a:t>
            </a:r>
            <a:r>
              <a:rPr lang="en-US" sz="1400" dirty="0"/>
              <a:t> </a:t>
            </a:r>
            <a:r>
              <a:rPr lang="en-US" sz="1400" dirty="0" err="1"/>
              <a:t>Microaggressions</a:t>
            </a:r>
            <a:r>
              <a:rPr lang="en-US" sz="1400" dirty="0"/>
              <a:t> may also play a role in unfairness in the legal system as they can influence the decisions of juries.  </a:t>
            </a:r>
          </a:p>
          <a:p>
            <a:pPr rtl="0"/>
            <a:endParaRPr lang="en-US" sz="1400" dirty="0"/>
          </a:p>
          <a:p>
            <a:pPr rtl="0"/>
            <a:r>
              <a:rPr lang="en-US" sz="1400" b="1" dirty="0"/>
              <a:t>What are some examples of micro-aggressions that you can think of?</a:t>
            </a:r>
          </a:p>
          <a:p>
            <a:pPr rtl="0"/>
            <a:r>
              <a:rPr lang="en-US" sz="1400" dirty="0"/>
              <a:t>Examples:</a:t>
            </a:r>
          </a:p>
          <a:p>
            <a:pPr marL="291142" indent="-291142">
              <a:buFont typeface="Arial" pitchFamily="34" charset="0"/>
              <a:buChar char="•"/>
            </a:pPr>
            <a:r>
              <a:rPr lang="en-US" sz="1400" dirty="0"/>
              <a:t>That’s so gay!</a:t>
            </a:r>
          </a:p>
          <a:p>
            <a:pPr marL="291142" indent="-291142">
              <a:buFont typeface="Arial" pitchFamily="34" charset="0"/>
              <a:buChar char="•"/>
            </a:pPr>
            <a:r>
              <a:rPr lang="en-US" sz="1400" dirty="0"/>
              <a:t>That’s retarded.</a:t>
            </a:r>
          </a:p>
          <a:p>
            <a:pPr marL="291142" indent="-291142">
              <a:buFont typeface="Arial" pitchFamily="34" charset="0"/>
              <a:buChar char="•"/>
            </a:pPr>
            <a:r>
              <a:rPr lang="en-US" sz="1400" dirty="0"/>
              <a:t>That’s just like a woman….</a:t>
            </a:r>
          </a:p>
          <a:p>
            <a:pPr marL="291142" indent="-291142">
              <a:buFont typeface="Arial" pitchFamily="34" charset="0"/>
              <a:buChar char="•"/>
            </a:pPr>
            <a:r>
              <a:rPr lang="en-US" sz="1400" dirty="0"/>
              <a:t>You run like a girl</a:t>
            </a:r>
          </a:p>
          <a:p>
            <a:pPr marL="291142" indent="-291142">
              <a:buFont typeface="Arial" pitchFamily="34" charset="0"/>
              <a:buChar char="•"/>
            </a:pPr>
            <a:r>
              <a:rPr lang="en-US" sz="1400" dirty="0"/>
              <a:t>That’s so Ghetto</a:t>
            </a:r>
          </a:p>
          <a:p>
            <a:pPr marL="291142" indent="-291142">
              <a:buFont typeface="Arial" pitchFamily="34" charset="0"/>
              <a:buChar char="•"/>
            </a:pPr>
            <a:r>
              <a:rPr lang="en-US" sz="1400" dirty="0"/>
              <a:t>You don’t even have an accent!</a:t>
            </a:r>
          </a:p>
          <a:p>
            <a:pPr marL="291142" indent="-291142">
              <a:buFont typeface="Arial" pitchFamily="34" charset="0"/>
              <a:buChar char="•"/>
            </a:pPr>
            <a:r>
              <a:rPr lang="en-US" sz="1400" dirty="0"/>
              <a:t>You’d be so pretty if you lost weight</a:t>
            </a:r>
          </a:p>
          <a:p>
            <a:pPr marL="291142" indent="-291142">
              <a:buFont typeface="Arial" pitchFamily="34" charset="0"/>
              <a:buChar char="•"/>
            </a:pPr>
            <a:r>
              <a:rPr lang="en-US" sz="1400" dirty="0"/>
              <a:t>I don’t even think of you as Black, I just think of you as a normal person</a:t>
            </a:r>
          </a:p>
          <a:p>
            <a:pPr marL="291142" indent="-291142">
              <a:buFont typeface="Arial" pitchFamily="34" charset="0"/>
              <a:buChar char="•"/>
            </a:pPr>
            <a:r>
              <a:rPr lang="en-US" sz="1400" dirty="0"/>
              <a:t>I’m fine with gay people just as long as I don’t have to see them being gay around me</a:t>
            </a:r>
          </a:p>
          <a:p>
            <a:pPr marL="291142" indent="-291142">
              <a:buFont typeface="Arial" pitchFamily="34" charset="0"/>
              <a:buChar char="•"/>
            </a:pPr>
            <a:r>
              <a:rPr lang="en-US" sz="1400" dirty="0"/>
              <a:t>You don’t look disabled</a:t>
            </a:r>
          </a:p>
          <a:p>
            <a:pPr marL="291142" indent="-291142">
              <a:buFont typeface="Arial" pitchFamily="34" charset="0"/>
              <a:buChar char="•"/>
            </a:pPr>
            <a:r>
              <a:rPr lang="en-US" sz="1400" dirty="0"/>
              <a:t>Racism is only a problem because minorities continue to think they are oppressed.</a:t>
            </a:r>
          </a:p>
          <a:p>
            <a:pPr rtl="0"/>
            <a:endParaRPr lang="en-US" sz="1400" dirty="0"/>
          </a:p>
          <a:p>
            <a:pPr rtl="0"/>
            <a:r>
              <a:rPr lang="en-US" sz="1400" b="1" dirty="0"/>
              <a:t>Non-verbal:</a:t>
            </a:r>
          </a:p>
          <a:p>
            <a:pPr marL="291142" indent="-291142">
              <a:buFont typeface="Arial" pitchFamily="34" charset="0"/>
              <a:buChar char="•"/>
            </a:pPr>
            <a:r>
              <a:rPr lang="en-US" sz="1400" dirty="0"/>
              <a:t>Eye contact</a:t>
            </a:r>
          </a:p>
          <a:p>
            <a:pPr marL="291142" indent="-291142">
              <a:buFont typeface="Arial" pitchFamily="34" charset="0"/>
              <a:buChar char="•"/>
            </a:pPr>
            <a:r>
              <a:rPr lang="en-US" sz="1400" dirty="0"/>
              <a:t>Body language</a:t>
            </a:r>
          </a:p>
          <a:p>
            <a:pPr marL="291142" indent="-291142">
              <a:buFont typeface="Arial" pitchFamily="34" charset="0"/>
              <a:buChar char="•"/>
            </a:pPr>
            <a:r>
              <a:rPr lang="en-US" sz="1400" dirty="0"/>
              <a:t>Holding your purse tighter</a:t>
            </a:r>
          </a:p>
          <a:p>
            <a:pPr marL="291142" indent="-291142">
              <a:buFont typeface="Arial" pitchFamily="34" charset="0"/>
              <a:buChar char="•"/>
            </a:pPr>
            <a:r>
              <a:rPr lang="en-US" sz="1400" dirty="0"/>
              <a:t>Crossing the street</a:t>
            </a:r>
          </a:p>
          <a:p>
            <a:pPr marL="291142" indent="-291142">
              <a:buFont typeface="Arial" pitchFamily="34" charset="0"/>
              <a:buChar char="•"/>
            </a:pPr>
            <a:r>
              <a:rPr lang="en-US" sz="1400" dirty="0"/>
              <a:t>Avoiding physical contact</a:t>
            </a:r>
          </a:p>
          <a:p>
            <a:pPr marL="291142" indent="-291142">
              <a:buFont typeface="Arial" pitchFamily="34" charset="0"/>
              <a:buChar char="•"/>
            </a:pPr>
            <a:endParaRPr lang="en-US" sz="1400" dirty="0"/>
          </a:p>
          <a:p>
            <a:r>
              <a:rPr lang="en-US" sz="1400" b="1" dirty="0"/>
              <a:t>Others:</a:t>
            </a:r>
          </a:p>
          <a:p>
            <a:pPr marL="291142" indent="-291142">
              <a:buFont typeface="Arial" pitchFamily="34" charset="0"/>
              <a:buChar char="•"/>
            </a:pPr>
            <a:r>
              <a:rPr lang="en-US" sz="1400" dirty="0"/>
              <a:t>Male and female bathrooms</a:t>
            </a:r>
          </a:p>
          <a:p>
            <a:pPr marL="291142" indent="-291142">
              <a:buFont typeface="Arial" pitchFamily="34" charset="0"/>
              <a:buChar char="•"/>
            </a:pPr>
            <a:r>
              <a:rPr lang="en-US" sz="1400" dirty="0"/>
              <a:t>Male/Female gender options</a:t>
            </a:r>
          </a:p>
          <a:p>
            <a:pPr marL="291142" indent="-291142">
              <a:buFont typeface="Arial" pitchFamily="34" charset="0"/>
              <a:buChar char="•"/>
            </a:pPr>
            <a:r>
              <a:rPr lang="en-US" sz="1400" dirty="0"/>
              <a:t>Assumptions about spousal gender</a:t>
            </a:r>
          </a:p>
          <a:p>
            <a:pPr rtl="0"/>
            <a:endParaRPr lang="en-US" sz="1400" dirty="0"/>
          </a:p>
          <a:p>
            <a:pPr rtl="0"/>
            <a:r>
              <a:rPr lang="en-US" sz="1400" b="1" dirty="0"/>
              <a:t>As a bystander of a micro-aggression, how should you intervene?</a:t>
            </a:r>
            <a:endParaRPr lang="en-US" sz="1400" b="1" baseline="30000" dirty="0"/>
          </a:p>
          <a:p>
            <a:pPr rtl="0"/>
            <a:r>
              <a:rPr lang="en-US" sz="1400" dirty="0"/>
              <a:t>Often we are thrown off guard and uncomfortable by what we have witnessed, “Did that just happen?”  “Did they really just say that?”</a:t>
            </a:r>
          </a:p>
          <a:p>
            <a:pPr rtl="0"/>
            <a:endParaRPr lang="en-US" sz="1400" dirty="0"/>
          </a:p>
          <a:p>
            <a:pPr rtl="0"/>
            <a:r>
              <a:rPr lang="en-US" sz="1400" dirty="0"/>
              <a:t>Racially charged jokes:</a:t>
            </a:r>
          </a:p>
          <a:p>
            <a:pPr rtl="0"/>
            <a:r>
              <a:rPr lang="en-US" sz="1400" dirty="0"/>
              <a:t>Silent protest can be quite powerful in group settings</a:t>
            </a:r>
          </a:p>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24</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1807860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dirty="0"/>
              <a:t>We can chuckle at, dismiss, or poke fun at instances where we have felt </a:t>
            </a:r>
            <a:r>
              <a:rPr lang="en-US" sz="1400" dirty="0" err="1"/>
              <a:t>mis</a:t>
            </a:r>
            <a:r>
              <a:rPr lang="en-US" sz="1400" dirty="0"/>
              <a:t>-judged (like in the doctor comic slide) but in all seriousness, when it is an individual’s experience over and over, day in and day out by most people they encounter, that feeling takes a toll and re-shapes how that person interacts with their world.  This is an adaptive quality and the protective skill itself is then sometimes criticized as well, “They’re closed off, uncooperative, difficult, resistant.”</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8647472" indent="-38181646"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65827" eaLnBrk="0" fontAlgn="base" hangingPunct="0">
              <a:spcBef>
                <a:spcPct val="0"/>
              </a:spcBef>
              <a:spcAft>
                <a:spcPct val="0"/>
              </a:spcAft>
              <a:defRPr sz="2400">
                <a:solidFill>
                  <a:schemeClr val="tx1"/>
                </a:solidFill>
                <a:latin typeface="Arial" charset="0"/>
                <a:ea typeface="ＭＳ Ｐゴシック" pitchFamily="-111" charset="-128"/>
              </a:defRPr>
            </a:lvl6pPr>
            <a:lvl7pPr marL="931655" eaLnBrk="0" fontAlgn="base" hangingPunct="0">
              <a:spcBef>
                <a:spcPct val="0"/>
              </a:spcBef>
              <a:spcAft>
                <a:spcPct val="0"/>
              </a:spcAft>
              <a:defRPr sz="2400">
                <a:solidFill>
                  <a:schemeClr val="tx1"/>
                </a:solidFill>
                <a:latin typeface="Arial" charset="0"/>
                <a:ea typeface="ＭＳ Ｐゴシック" pitchFamily="-111" charset="-128"/>
              </a:defRPr>
            </a:lvl7pPr>
            <a:lvl8pPr marL="1397481" eaLnBrk="0" fontAlgn="base" hangingPunct="0">
              <a:spcBef>
                <a:spcPct val="0"/>
              </a:spcBef>
              <a:spcAft>
                <a:spcPct val="0"/>
              </a:spcAft>
              <a:defRPr sz="2400">
                <a:solidFill>
                  <a:schemeClr val="tx1"/>
                </a:solidFill>
                <a:latin typeface="Arial" charset="0"/>
                <a:ea typeface="ＭＳ Ｐゴシック" pitchFamily="-111" charset="-128"/>
              </a:defRPr>
            </a:lvl8pPr>
            <a:lvl9pPr marL="1863308"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4C1BC5F-3FC1-4796-9E81-3783823B3E0C}" type="slidenum">
              <a:rPr lang="en-US" sz="1200"/>
              <a:pPr eaLnBrk="1" hangingPunct="1"/>
              <a:t>25</a:t>
            </a:fld>
            <a:endParaRPr lang="en-US" sz="1200"/>
          </a:p>
        </p:txBody>
      </p:sp>
      <p:sp>
        <p:nvSpPr>
          <p:cNvPr id="2" name="Date Placeholder 1"/>
          <p:cNvSpPr>
            <a:spLocks noGrp="1"/>
          </p:cNvSpPr>
          <p:nvPr>
            <p:ph type="dt" idx="10"/>
          </p:nvPr>
        </p:nvSpPr>
        <p:spPr/>
        <p:txBody>
          <a:bodyPr/>
          <a:lstStyle/>
          <a:p>
            <a:r>
              <a:rPr lang="en-US" smtClean="0"/>
              <a:t>7/17/2013</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person’s world view is how the person take’s in all of life’s experiences, influencing values, attitudes, beliefs and behaviors.  </a:t>
            </a:r>
          </a:p>
          <a:p>
            <a:endParaRPr lang="en-US" sz="1400" dirty="0"/>
          </a:p>
          <a:p>
            <a:r>
              <a:rPr lang="en-US" sz="1400" dirty="0"/>
              <a:t>Counselors contend with another worldview that is often invisible but still powerful- the clinical worldview.  Influenced by education, clinical training, and work experiences, counselors are introduced into a culture that reflects specific counseling theories, techniques, treatment modalities, and general office practices.  This world view, paired with their personal cultural worldview, significantly shapes the counselor’s beliefs pertaining to the nature of wellness, illness, and healing; interviewing skills and behaviors, diagnostic impressions and prognosis (TIP 59)</a:t>
            </a:r>
          </a:p>
          <a:p>
            <a:endParaRPr lang="en-US" sz="1400" dirty="0"/>
          </a:p>
          <a:p>
            <a:endParaRPr lang="en-US" sz="1400" dirty="0"/>
          </a:p>
          <a:p>
            <a:endParaRPr lang="en-US" sz="1400" dirty="0"/>
          </a:p>
          <a:p>
            <a:endParaRPr lang="en-US" sz="1400" dirty="0"/>
          </a:p>
          <a:p>
            <a:r>
              <a:rPr lang="en-US" sz="1400" dirty="0"/>
              <a:t>Your workplace has a culture of its own, sometimes inviting to cultures and sometimes not.   What does your workplace convey to clients/patients?  Is it sterile, welcoming, comfortable, accepting?</a:t>
            </a:r>
          </a:p>
          <a:p>
            <a:endParaRPr lang="en-US" sz="1400" dirty="0"/>
          </a:p>
          <a:p>
            <a:r>
              <a:rPr lang="en-US" sz="1400" dirty="0"/>
              <a:t>We may not recognize how our work environment conveys non-verbal messages to others, giving a sense of superiority, judgment, rejection, authority, etc.  </a:t>
            </a:r>
          </a:p>
          <a:p>
            <a:endParaRPr lang="en-US" sz="1400" dirty="0"/>
          </a:p>
          <a:p>
            <a:pPr defTabSz="931655">
              <a:defRPr/>
            </a:pPr>
            <a:r>
              <a:rPr lang="en-US" sz="1400" b="1" dirty="0"/>
              <a:t>Institutional racism</a:t>
            </a:r>
          </a:p>
          <a:p>
            <a:pPr defTabSz="931655">
              <a:defRPr/>
            </a:pPr>
            <a:r>
              <a:rPr lang="en-US" sz="1400" dirty="0"/>
              <a:t>Institutional racism is distinguished from racial </a:t>
            </a:r>
            <a:r>
              <a:rPr lang="en-US" sz="1400" dirty="0">
                <a:hlinkClick r:id="rId3" action="ppaction://hlinkfile" tooltip="Bigotry"/>
              </a:rPr>
              <a:t>bigotry</a:t>
            </a:r>
            <a:r>
              <a:rPr lang="en-US" sz="1400" dirty="0"/>
              <a:t> by the existence of institutional systemic policies, practices and economic and political structures which place non-white racial and ethnic groups at a disadvantage in relation to an institution’s white members. One example is public school budgets (including local levies and bonds) and the quality of teachers, which in the U.S. are often correlated with property values: rich neighborhoods are more likely to be more 'white' and to have better teachers and more money for education, even in public schools. </a:t>
            </a:r>
            <a:r>
              <a:rPr lang="en-US" sz="1400" dirty="0">
                <a:hlinkClick r:id="rId4" action="ppaction://hlinkfile" tooltip="Restrictive covenants"/>
              </a:rPr>
              <a:t>Restrictive housing contracts</a:t>
            </a:r>
            <a:r>
              <a:rPr lang="en-US" sz="1400" dirty="0"/>
              <a:t> and </a:t>
            </a:r>
            <a:r>
              <a:rPr lang="en-US" sz="1400" dirty="0">
                <a:hlinkClick r:id="rId5" action="ppaction://hlinkfile" tooltip="Redlining"/>
              </a:rPr>
              <a:t>bank lending policies</a:t>
            </a:r>
            <a:r>
              <a:rPr lang="en-US" sz="1400" dirty="0"/>
              <a:t> have also been listed as forms of institutional racism. Other examples are </a:t>
            </a:r>
            <a:r>
              <a:rPr lang="en-US" sz="1400" dirty="0">
                <a:hlinkClick r:id="rId6" action="ppaction://hlinkfile" tooltip="Racial profiling"/>
              </a:rPr>
              <a:t>racial profiling</a:t>
            </a:r>
            <a:r>
              <a:rPr lang="en-US" sz="1400" dirty="0"/>
              <a:t> by security guards and police, use of stereotyped racial caricatures (e.g. "Indian" sport mascots), the under- and </a:t>
            </a:r>
            <a:r>
              <a:rPr lang="en-US" sz="1400" dirty="0" err="1"/>
              <a:t>mis</a:t>
            </a:r>
            <a:r>
              <a:rPr lang="en-US" sz="1400" dirty="0"/>
              <a:t>-representation of certain racial groups in the </a:t>
            </a:r>
            <a:r>
              <a:rPr lang="en-US" sz="1400" dirty="0">
                <a:hlinkClick r:id="rId7" action="ppaction://hlinkfile" tooltip="Mass media"/>
              </a:rPr>
              <a:t>mass media</a:t>
            </a:r>
            <a:r>
              <a:rPr lang="en-US" sz="1400" dirty="0"/>
              <a:t>, and race-based barriers to gainful employment and professional advancement. Additionally, differential access to goods, services, and opportunities of society can be included within the term </a:t>
            </a:r>
            <a:r>
              <a:rPr lang="en-US" sz="1400" i="1" dirty="0"/>
              <a:t>institutional racism</a:t>
            </a:r>
            <a:r>
              <a:rPr lang="en-US" sz="1400" dirty="0"/>
              <a:t>, such as unpaved streets and roads, inherited socio-economic disadvantage, “standardized” tests (each ethnic group prepared for it differently; many are poorly prepared), et cetera.</a:t>
            </a:r>
          </a:p>
          <a:p>
            <a:r>
              <a:rPr lang="en-US" sz="1400" b="1" dirty="0"/>
              <a:t>In what ways do your organizations unintentionally subscribed to institutional racism practices?</a:t>
            </a:r>
          </a:p>
          <a:p>
            <a:endParaRPr lang="en-US" sz="1400" dirty="0"/>
          </a:p>
          <a:p>
            <a:pPr rtl="0"/>
            <a:endParaRPr lang="en-US" sz="1400" b="1" dirty="0"/>
          </a:p>
          <a:p>
            <a:pPr rtl="0"/>
            <a:r>
              <a:rPr lang="en-US" sz="1400" b="1" dirty="0"/>
              <a:t>Intergroup anxiety</a:t>
            </a:r>
            <a:r>
              <a:rPr lang="en-US" sz="1400" dirty="0"/>
              <a:t> is the </a:t>
            </a:r>
            <a:r>
              <a:rPr lang="en-US" sz="1400" dirty="0">
                <a:hlinkClick r:id="rId8" action="ppaction://hlinkfile" tooltip="Social phenomenon"/>
              </a:rPr>
              <a:t>social phenomenon</a:t>
            </a:r>
            <a:r>
              <a:rPr lang="en-US" sz="1400" dirty="0"/>
              <a:t> identified by Walter and Cookie Stephan in 1985 that describes the ambiguous feelings of discomfort or anxiety when interacting with members of other </a:t>
            </a:r>
            <a:r>
              <a:rPr lang="en-US" sz="1400" dirty="0">
                <a:hlinkClick r:id="rId9" action="ppaction://hlinkfile" tooltip="Social group"/>
              </a:rPr>
              <a:t>groups</a:t>
            </a:r>
            <a:r>
              <a:rPr lang="en-US" sz="1400" dirty="0"/>
              <a:t>. Such emotions also constitute intergroup anxiety when one is merely anticipating interaction with members of an </a:t>
            </a:r>
            <a:r>
              <a:rPr lang="en-US" sz="1400" dirty="0" err="1">
                <a:hlinkClick r:id="rId10" action="ppaction://hlinkfile" tooltip="Outgroup (sociology)"/>
              </a:rPr>
              <a:t>outgroup</a:t>
            </a:r>
            <a:r>
              <a:rPr lang="en-US" sz="1400" dirty="0"/>
              <a:t>.</a:t>
            </a:r>
            <a:r>
              <a:rPr lang="en-US" sz="1400" baseline="30000" dirty="0">
                <a:hlinkClick r:id="" action="ppaction://hlinkfile"/>
              </a:rPr>
              <a:t>[1]</a:t>
            </a:r>
            <a:r>
              <a:rPr lang="en-US" sz="1400" dirty="0"/>
              <a:t> Expectations that interactions with foreign members of </a:t>
            </a:r>
            <a:r>
              <a:rPr lang="en-US" sz="1400" dirty="0" err="1"/>
              <a:t>outgroups</a:t>
            </a:r>
            <a:r>
              <a:rPr lang="en-US" sz="1400" dirty="0"/>
              <a:t> will result in an aversive experience is believed to be the cause of intergroup anxiety, with an affected individual being anxious or unsure about a number of issues.</a:t>
            </a:r>
            <a:r>
              <a:rPr lang="en-US" sz="1400" baseline="30000" dirty="0">
                <a:hlinkClick r:id="" action="ppaction://hlinkfile"/>
              </a:rPr>
              <a:t>[2]</a:t>
            </a:r>
            <a:endParaRPr lang="en-US" sz="1400" dirty="0"/>
          </a:p>
          <a:p>
            <a:pPr rtl="0"/>
            <a:r>
              <a:rPr lang="en-US" sz="1400" b="1" dirty="0"/>
              <a:t>[</a:t>
            </a:r>
            <a:r>
              <a:rPr lang="en-US" sz="1400" b="1" dirty="0">
                <a:hlinkClick r:id="rId11" action="ppaction://hlinkfile" tooltip="Edit section: Causes"/>
              </a:rPr>
              <a:t>edit</a:t>
            </a:r>
            <a:r>
              <a:rPr lang="en-US" sz="1400" b="1" dirty="0"/>
              <a:t>] Causes</a:t>
            </a:r>
          </a:p>
          <a:p>
            <a:pPr rtl="0"/>
            <a:r>
              <a:rPr lang="en-US" sz="1400" dirty="0"/>
              <a:t>Widely theorized causes of intergroup anxiety include but are not limited to:</a:t>
            </a:r>
          </a:p>
          <a:p>
            <a:pPr rtl="0"/>
            <a:r>
              <a:rPr lang="en-US" sz="1400" dirty="0"/>
              <a:t>the belief that members of an </a:t>
            </a:r>
            <a:r>
              <a:rPr lang="en-US" sz="1400" dirty="0" err="1"/>
              <a:t>outgroup</a:t>
            </a:r>
            <a:r>
              <a:rPr lang="en-US" sz="1400" dirty="0"/>
              <a:t> are potentially dangerous and pose a threat to oneself and others</a:t>
            </a:r>
          </a:p>
          <a:p>
            <a:pPr rtl="0"/>
            <a:r>
              <a:rPr lang="en-US" sz="1400" dirty="0"/>
              <a:t>possibly being </a:t>
            </a:r>
            <a:r>
              <a:rPr lang="en-US" sz="1400" dirty="0">
                <a:hlinkClick r:id="rId12" action="ppaction://hlinkfile" tooltip="Social rejection"/>
              </a:rPr>
              <a:t>ostracized</a:t>
            </a:r>
            <a:r>
              <a:rPr lang="en-US" sz="1400" dirty="0"/>
              <a:t> from one's own </a:t>
            </a:r>
            <a:r>
              <a:rPr lang="en-US" sz="1400" dirty="0" err="1">
                <a:hlinkClick r:id="rId13" action="ppaction://hlinkfile" tooltip="Ingroup"/>
              </a:rPr>
              <a:t>ingroup</a:t>
            </a:r>
            <a:r>
              <a:rPr lang="en-US" sz="1400" dirty="0"/>
              <a:t> for associating with members of an </a:t>
            </a:r>
            <a:r>
              <a:rPr lang="en-US" sz="1400" dirty="0" err="1"/>
              <a:t>outgroup</a:t>
            </a:r>
            <a:endParaRPr lang="en-US" sz="1400" dirty="0"/>
          </a:p>
          <a:p>
            <a:pPr rtl="0"/>
            <a:r>
              <a:rPr lang="en-US" sz="1400" dirty="0"/>
              <a:t>failing to be aware of and demonstrate appropriate behaviors that are congruent with the </a:t>
            </a:r>
            <a:r>
              <a:rPr lang="en-US" sz="1400" dirty="0" err="1"/>
              <a:t>outgroup's</a:t>
            </a:r>
            <a:r>
              <a:rPr lang="en-US" sz="1400" dirty="0"/>
              <a:t> </a:t>
            </a:r>
            <a:r>
              <a:rPr lang="en-US" sz="1400" dirty="0">
                <a:hlinkClick r:id="rId14" action="ppaction://hlinkfile" tooltip="Social norms"/>
              </a:rPr>
              <a:t>social norms</a:t>
            </a:r>
            <a:endParaRPr lang="en-US" sz="1400" dirty="0"/>
          </a:p>
          <a:p>
            <a:pPr rtl="0"/>
            <a:r>
              <a:rPr lang="en-US" sz="1400" dirty="0"/>
              <a:t>being deemed as prejudiced toward the </a:t>
            </a:r>
            <a:r>
              <a:rPr lang="en-US" sz="1400" dirty="0" err="1"/>
              <a:t>outgroup</a:t>
            </a:r>
            <a:r>
              <a:rPr lang="en-US" sz="1400" dirty="0"/>
              <a:t> by its members</a:t>
            </a:r>
          </a:p>
          <a:p>
            <a:pPr rtl="0"/>
            <a:r>
              <a:rPr lang="en-US" sz="1400" dirty="0"/>
              <a:t>possibly being rejected or mocked by members of the </a:t>
            </a:r>
            <a:r>
              <a:rPr lang="en-US" sz="1400" dirty="0" err="1"/>
              <a:t>outgroup</a:t>
            </a:r>
            <a:endParaRPr lang="en-US" sz="1400" dirty="0"/>
          </a:p>
          <a:p>
            <a:pPr rtl="0"/>
            <a:r>
              <a:rPr lang="en-US" sz="1400" dirty="0"/>
              <a:t>The amount of anxiety one feels in such an instance is hypothesized to vary according to factors such as prior relations between the groups, one's prior experience with members of the </a:t>
            </a:r>
            <a:r>
              <a:rPr lang="en-US" sz="1400" dirty="0" err="1"/>
              <a:t>outgroup</a:t>
            </a:r>
            <a:r>
              <a:rPr lang="en-US" sz="1400" dirty="0"/>
              <a:t> (often more salient if they are negative), and the structure of the specific situation.</a:t>
            </a:r>
            <a:r>
              <a:rPr lang="en-US" sz="1400" baseline="30000" dirty="0">
                <a:hlinkClick r:id="" action="ppaction://hlinkfile"/>
              </a:rPr>
              <a:t>[3]</a:t>
            </a:r>
            <a:r>
              <a:rPr lang="en-US" sz="1400" dirty="0"/>
              <a:t> Linkage between intergroup anxiety and resulting intergroup hostility is likely, as individuals typically experience aversion to stimuli that arouses negative emotions.</a:t>
            </a:r>
            <a:r>
              <a:rPr lang="en-US" sz="1400" baseline="30000" dirty="0">
                <a:hlinkClick r:id="" action="ppaction://hlinkfile"/>
              </a:rPr>
              <a:t>[4]</a:t>
            </a:r>
            <a:r>
              <a:rPr lang="en-US" sz="1400" dirty="0"/>
              <a:t> While anxiety is a more ambiguous state than disgust, pity, or anger, it is still considered to be quite unpleasant in nature.</a:t>
            </a:r>
          </a:p>
          <a:p>
            <a:pPr defTabSz="931655">
              <a:defRPr/>
            </a:pPr>
            <a:endParaRPr lang="en-US" sz="1400" dirty="0"/>
          </a:p>
          <a:p>
            <a:pPr defTabSz="931655">
              <a:defRPr/>
            </a:pPr>
            <a:r>
              <a:rPr lang="en-US" sz="1400" b="1" dirty="0"/>
              <a:t>These dynamics can be anxiety-producing for providers, you want to fit in with the workplace culture yet you don’t want to ostracize clients.  Now what??</a:t>
            </a:r>
          </a:p>
          <a:p>
            <a:pPr defTabSz="931655">
              <a:defRPr/>
            </a:pPr>
            <a:endParaRPr lang="en-US" sz="1400" dirty="0"/>
          </a:p>
          <a:p>
            <a:pPr defTabSz="931655">
              <a:defRPr/>
            </a:pPr>
            <a:endParaRPr lang="en-US" sz="1400" b="1" dirty="0"/>
          </a:p>
          <a:p>
            <a:pPr defTabSz="931655">
              <a:defRPr/>
            </a:pPr>
            <a:endParaRPr lang="en-US" sz="1400" b="1"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26</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293037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5">
              <a:defRPr/>
            </a:pPr>
            <a:r>
              <a:rPr lang="en-US" sz="1400" dirty="0"/>
              <a:t>Where have you experienced feeling out of place, judged, unwelcome or like an outsider?</a:t>
            </a:r>
          </a:p>
          <a:p>
            <a:pPr defTabSz="931655">
              <a:defRPr/>
            </a:pPr>
            <a:r>
              <a:rPr lang="en-US" sz="1400" dirty="0"/>
              <a:t>How often do you walk into a place and feel as though most people do not look or think like you?</a:t>
            </a:r>
          </a:p>
          <a:p>
            <a:pPr defTabSz="931655">
              <a:defRPr/>
            </a:pPr>
            <a:endParaRPr lang="en-US" sz="1400" dirty="0"/>
          </a:p>
          <a:p>
            <a:pPr defTabSz="931655">
              <a:defRPr/>
            </a:pPr>
            <a:r>
              <a:rPr lang="en-US" sz="1400" dirty="0"/>
              <a:t> and how could you relate your experience to what your clients may be experiencing?</a:t>
            </a:r>
          </a:p>
          <a:p>
            <a:pPr defTabSz="931655">
              <a:defRPr/>
            </a:pPr>
            <a:endParaRPr lang="en-US" sz="1400" dirty="0"/>
          </a:p>
          <a:p>
            <a:pPr defTabSz="931655">
              <a:defRPr/>
            </a:pPr>
            <a:r>
              <a:rPr lang="en-US" sz="1400" dirty="0"/>
              <a:t>When we consider these feelings it is important to recognize </a:t>
            </a:r>
          </a:p>
          <a:p>
            <a:pPr defTabSz="931655">
              <a:defRPr/>
            </a:pPr>
            <a:endParaRPr lang="en-US" sz="1400" b="1" dirty="0">
              <a:solidFill>
                <a:srgbClr val="C00000"/>
              </a:solidFill>
            </a:endParaRPr>
          </a:p>
          <a:p>
            <a:pPr defTabSz="931655">
              <a:defRPr/>
            </a:pPr>
            <a:r>
              <a:rPr lang="en-US" sz="1400" b="1" dirty="0">
                <a:solidFill>
                  <a:srgbClr val="C00000"/>
                </a:solidFill>
              </a:rPr>
              <a:t>Cultural Pain is feeling “insecure, embarrassed, angry, confused, torn, apologetic, uncertain or inadequate because of conflicting expectations of and pressure from being a minority </a:t>
            </a:r>
            <a:endParaRPr lang="en-US" sz="1400" dirty="0"/>
          </a:p>
          <a:p>
            <a:endParaRPr lang="en-US" sz="1400" dirty="0"/>
          </a:p>
          <a:p>
            <a:r>
              <a:rPr lang="en-US" sz="1400" dirty="0" err="1"/>
              <a:t>Geico</a:t>
            </a:r>
            <a:r>
              <a:rPr lang="en-US" sz="1400" dirty="0"/>
              <a:t> caveman commercial, “so simple even a caveman could do 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27</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332647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28</a:t>
            </a:fld>
            <a:endParaRPr lang="en-US"/>
          </a:p>
        </p:txBody>
      </p:sp>
    </p:spTree>
    <p:extLst>
      <p:ext uri="{BB962C8B-B14F-4D97-AF65-F5344CB8AC3E}">
        <p14:creationId xmlns:p14="http://schemas.microsoft.com/office/powerpoint/2010/main" val="2892636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While this exercise has to do with privilege in everyday society, consider what other privilege you have in relation to your DOC clients?  What are some of those privileges?</a:t>
            </a:r>
          </a:p>
          <a:p>
            <a:endParaRPr lang="en-US" dirty="0" smtClean="0"/>
          </a:p>
          <a:p>
            <a:endParaRPr lang="en-US" dirty="0" smtClean="0"/>
          </a:p>
          <a:p>
            <a:r>
              <a:rPr lang="en-US" dirty="0" smtClean="0"/>
              <a:t>Patrick Stewart, best known as Captain</a:t>
            </a:r>
            <a:r>
              <a:rPr lang="en-US" baseline="0" dirty="0" smtClean="0"/>
              <a:t> Jean Luc Piccard on Star Trek.</a:t>
            </a:r>
          </a:p>
          <a:p>
            <a:endParaRPr lang="en-US" baseline="0" dirty="0" smtClean="0"/>
          </a:p>
          <a:p>
            <a:r>
              <a:rPr lang="en-US" dirty="0" smtClean="0"/>
              <a:t>Also is a huge social justice advocate for women, specifically around the topic of women and violence.</a:t>
            </a:r>
          </a:p>
          <a:p>
            <a:endParaRPr lang="en-US" dirty="0" smtClean="0"/>
          </a:p>
          <a:p>
            <a:r>
              <a:rPr lang="en-US" dirty="0"/>
              <a:t>Social justice advocacy works for structural and enduring changes that increase the power of those who are most </a:t>
            </a:r>
          </a:p>
          <a:p>
            <a:r>
              <a:rPr lang="en-US" dirty="0"/>
              <a:t>disadvantaged politically, economically, and socially. It tackles the root and avoidable causes of inequities for those </a:t>
            </a:r>
          </a:p>
          <a:p>
            <a:r>
              <a:rPr lang="en-US" dirty="0"/>
              <a:t>who are systematically and institutionally disadvantaged by their race, ethnicity, economic status, nationality, </a:t>
            </a:r>
          </a:p>
          <a:p>
            <a:r>
              <a:rPr lang="en-US" dirty="0"/>
              <a:t>gender, gender expression, age, sexual orientation, or religion.1</a:t>
            </a:r>
          </a:p>
          <a:p>
            <a:r>
              <a:rPr lang="en-US" dirty="0"/>
              <a:t> It also aims for better participation in, alignment </a:t>
            </a:r>
          </a:p>
          <a:p>
            <a:r>
              <a:rPr lang="en-US" dirty="0"/>
              <a:t>with, and adherence to, international human rights treaties.</a:t>
            </a:r>
          </a:p>
          <a:p>
            <a:endParaRPr lang="en-US" dirty="0"/>
          </a:p>
          <a:p>
            <a:endParaRPr lang="en-US" dirty="0"/>
          </a:p>
          <a:p>
            <a:r>
              <a:rPr lang="en-US" dirty="0"/>
              <a:t>Social justice is also a concept that is used to describe the movement towards a socially just world, e.g., the </a:t>
            </a:r>
            <a:r>
              <a:rPr lang="en-US" dirty="0">
                <a:hlinkClick r:id="rId3" tooltip="Global Justice Movement"/>
              </a:rPr>
              <a:t>Global Justice Movement</a:t>
            </a:r>
            <a:r>
              <a:rPr lang="en-US" dirty="0"/>
              <a:t>. In this context, social justice is based on the concepts of human rights and equality, and can be defined as </a:t>
            </a:r>
            <a:r>
              <a:rPr lang="en-US" i="1" dirty="0"/>
              <a:t>"the way in which human rights are manifested in the everyday lives of people at every level of society"</a:t>
            </a:r>
            <a:r>
              <a:rPr lang="en-US" dirty="0"/>
              <a:t>.</a:t>
            </a:r>
            <a:r>
              <a:rPr lang="en-US" baseline="30000" dirty="0">
                <a:hlinkClick r:id="rId4"/>
              </a:rPr>
              <a:t>[45]</a:t>
            </a:r>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29</a:t>
            </a:fld>
            <a:endParaRPr lang="en-US"/>
          </a:p>
        </p:txBody>
      </p:sp>
    </p:spTree>
    <p:extLst>
      <p:ext uri="{BB962C8B-B14F-4D97-AF65-F5344CB8AC3E}">
        <p14:creationId xmlns:p14="http://schemas.microsoft.com/office/powerpoint/2010/main" val="139868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Cultural Iceberg</a:t>
            </a:r>
          </a:p>
          <a:p>
            <a:r>
              <a:rPr lang="en-US" dirty="0" smtClean="0"/>
              <a:t>Put the word "culture" on a chalkboard or flipchart and ask participants to brainstorm what the </a:t>
            </a:r>
          </a:p>
          <a:p>
            <a:r>
              <a:rPr lang="en-US" dirty="0" smtClean="0"/>
              <a:t>word means. Record these ideas on the board or flipchart. Next to these ideas, draw a large </a:t>
            </a:r>
          </a:p>
          <a:p>
            <a:r>
              <a:rPr lang="en-US" dirty="0" smtClean="0"/>
              <a:t>iceberg on the board. Ask participants what they know about icebergs. Where should the </a:t>
            </a:r>
          </a:p>
          <a:p>
            <a:r>
              <a:rPr lang="en-US" dirty="0" smtClean="0"/>
              <a:t>waterline be on the iceberg? (Only about 20% of an iceberg is above the surface of the water.) </a:t>
            </a:r>
          </a:p>
          <a:p>
            <a:r>
              <a:rPr lang="en-US" dirty="0" smtClean="0"/>
              <a:t>Explain that some people have likened culture to an iceberg because there are some things you </a:t>
            </a:r>
          </a:p>
          <a:p>
            <a:r>
              <a:rPr lang="en-US" dirty="0" smtClean="0"/>
              <a:t>can tell about a person's culture just by looking at them (the 20% above the water). Most of the </a:t>
            </a:r>
          </a:p>
          <a:p>
            <a:r>
              <a:rPr lang="en-US" dirty="0" smtClean="0"/>
              <a:t>aspects about a person's culture are not so obvious, though, and are hidden below the water's </a:t>
            </a:r>
          </a:p>
          <a:p>
            <a:r>
              <a:rPr lang="en-US" dirty="0" smtClean="0"/>
              <a:t>surface. Where on the icebergs would you place the aspects of culture that we brainstormed? </a:t>
            </a:r>
          </a:p>
          <a:p>
            <a:r>
              <a:rPr lang="en-US" dirty="0" smtClean="0"/>
              <a:t>Write them up on the board/flipchart in the appropriate places on the iceberg.</a:t>
            </a:r>
          </a:p>
          <a:p>
            <a:endParaRPr lang="en-US" dirty="0" smtClean="0"/>
          </a:p>
          <a:p>
            <a:r>
              <a:rPr lang="en-US" dirty="0" smtClean="0"/>
              <a:t> Chances are that most of what they brainstormed will have been "tip" type things. Ask the </a:t>
            </a:r>
          </a:p>
          <a:p>
            <a:r>
              <a:rPr lang="en-US" dirty="0" smtClean="0"/>
              <a:t>participants to think of some of the aspects of culture that are not as readily apparent and </a:t>
            </a:r>
          </a:p>
          <a:p>
            <a:r>
              <a:rPr lang="en-US" dirty="0" smtClean="0"/>
              <a:t>would lie under the surface of the water. Most of these will have to do with </a:t>
            </a:r>
          </a:p>
          <a:p>
            <a:r>
              <a:rPr lang="en-US" dirty="0" smtClean="0"/>
              <a:t>values and </a:t>
            </a:r>
          </a:p>
          <a:p>
            <a:r>
              <a:rPr lang="en-US" dirty="0" smtClean="0"/>
              <a:t>perceptions of a situation. </a:t>
            </a:r>
          </a:p>
          <a:p>
            <a:endParaRPr lang="en-US" dirty="0" smtClean="0"/>
          </a:p>
          <a:p>
            <a:r>
              <a:rPr lang="en-US" dirty="0" smtClean="0"/>
              <a:t>While music may lie above the water and be obvious, what the </a:t>
            </a:r>
          </a:p>
          <a:p>
            <a:r>
              <a:rPr lang="en-US" dirty="0" smtClean="0"/>
              <a:t>song is about often tells about what lies under the surface. Think about a song you like to </a:t>
            </a:r>
          </a:p>
          <a:p>
            <a:r>
              <a:rPr lang="en-US" dirty="0" smtClean="0"/>
              <a:t>listen to on the radio or your CD player. What kind of values does that song communicate </a:t>
            </a:r>
          </a:p>
          <a:p>
            <a:r>
              <a:rPr lang="en-US" dirty="0" smtClean="0"/>
              <a:t>about your culture? It's probably something that lies below the surface.</a:t>
            </a:r>
          </a:p>
          <a:p>
            <a:endParaRPr lang="en-US" dirty="0" smtClean="0"/>
          </a:p>
          <a:p>
            <a:r>
              <a:rPr lang="en-US" dirty="0" smtClean="0"/>
              <a:t> Discuss with participants that many people get stuck at the tip of the iceberg. They assume </a:t>
            </a:r>
          </a:p>
          <a:p>
            <a:r>
              <a:rPr lang="en-US" dirty="0" smtClean="0"/>
              <a:t>they know someone based on what they see. We need to look deeper than that to truly </a:t>
            </a:r>
          </a:p>
          <a:p>
            <a:r>
              <a:rPr lang="en-US" dirty="0" smtClean="0"/>
              <a:t>understand someone. Explain that we are going to help each other do this by sharing some of </a:t>
            </a:r>
          </a:p>
          <a:p>
            <a:r>
              <a:rPr lang="en-US" dirty="0" smtClean="0"/>
              <a:t>the less obvious aspects of our culture with each other.</a:t>
            </a:r>
          </a:p>
          <a:p>
            <a:endParaRPr lang="en-US" dirty="0" smtClean="0"/>
          </a:p>
          <a:p>
            <a:r>
              <a:rPr lang="en-US" dirty="0" smtClean="0"/>
              <a:t> Distribute blank icebergs and pencils to the participants. Explain that they will now have the </a:t>
            </a:r>
          </a:p>
          <a:p>
            <a:r>
              <a:rPr lang="en-US" dirty="0" smtClean="0"/>
              <a:t>opportunity to reflect on their own culture and complete an iceberg that reflects them. Show </a:t>
            </a:r>
          </a:p>
          <a:p>
            <a:r>
              <a:rPr lang="en-US" dirty="0" smtClean="0"/>
              <a:t>your example made during the planning session. Explain that some of the aspects about </a:t>
            </a:r>
          </a:p>
          <a:p>
            <a:r>
              <a:rPr lang="en-US" dirty="0" smtClean="0"/>
              <a:t>yourself are written on the tip. They correlate to the categories you put on the tip on your </a:t>
            </a:r>
          </a:p>
          <a:p>
            <a:r>
              <a:rPr lang="en-US" dirty="0" smtClean="0"/>
              <a:t>group iceberg. Some other things are below the water line and correlate with the categories </a:t>
            </a:r>
          </a:p>
          <a:p>
            <a:r>
              <a:rPr lang="en-US" dirty="0" smtClean="0"/>
              <a:t>we put below the surface on our group iceberg. Let participants know that they are not </a:t>
            </a:r>
          </a:p>
          <a:p>
            <a:r>
              <a:rPr lang="en-US" dirty="0" smtClean="0"/>
              <a:t>limited to or required to use all of the categories from the group iceberg on their personal </a:t>
            </a:r>
          </a:p>
          <a:p>
            <a:r>
              <a:rPr lang="en-US" dirty="0" smtClean="0"/>
              <a:t>cultural iceberg, but should use it as a guide. When participants appear to be wrapping up, </a:t>
            </a:r>
          </a:p>
          <a:p>
            <a:r>
              <a:rPr lang="en-US" dirty="0" smtClean="0"/>
              <a:t>call them together and ask that they share their icebergs with the large group.</a:t>
            </a:r>
          </a:p>
          <a:p>
            <a:endParaRPr lang="en-US" dirty="0" smtClean="0"/>
          </a:p>
          <a:p>
            <a:r>
              <a:rPr lang="en-US" dirty="0" smtClean="0"/>
              <a:t> Ask participants to look deeper, beyond the tip of the iceberg, during the course of the day to </a:t>
            </a:r>
          </a:p>
          <a:p>
            <a:r>
              <a:rPr lang="en-US" dirty="0" smtClean="0"/>
              <a:t>try to figure out what aspects of the culture are being transmitted through the artwork this </a:t>
            </a:r>
          </a:p>
          <a:p>
            <a:r>
              <a:rPr lang="en-US" dirty="0" smtClean="0"/>
              <a:t>activity throughout the course of your day with participants. It is through reinforcement of </a:t>
            </a:r>
          </a:p>
          <a:p>
            <a:r>
              <a:rPr lang="en-US" dirty="0" smtClean="0"/>
              <a:t>key ideas and discussion around them that real learning takes place.</a:t>
            </a:r>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3</a:t>
            </a:fld>
            <a:endParaRPr lang="en-US"/>
          </a:p>
        </p:txBody>
      </p:sp>
    </p:spTree>
    <p:extLst>
      <p:ext uri="{BB962C8B-B14F-4D97-AF65-F5344CB8AC3E}">
        <p14:creationId xmlns:p14="http://schemas.microsoft.com/office/powerpoint/2010/main" val="3203543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unrealistic Expectations</a:t>
            </a:r>
          </a:p>
          <a:p>
            <a:endParaRPr lang="en-US" sz="1400" dirty="0"/>
          </a:p>
          <a:p>
            <a:r>
              <a:rPr lang="en-US" sz="1400" b="1" dirty="0"/>
              <a:t>6.5 billion human beings worldwide</a:t>
            </a:r>
            <a:r>
              <a:rPr lang="en-US" sz="1400" dirty="0"/>
              <a:t> (Census Bureau 2002)</a:t>
            </a:r>
          </a:p>
          <a:p>
            <a:endParaRPr lang="en-US" sz="1400" dirty="0"/>
          </a:p>
          <a:p>
            <a:r>
              <a:rPr lang="en-US" sz="1400" b="1" dirty="0"/>
              <a:t>8,000 + categorized “cultures”</a:t>
            </a:r>
          </a:p>
          <a:p>
            <a:endParaRPr lang="en-US" sz="1400" dirty="0"/>
          </a:p>
          <a:p>
            <a:pPr defTabSz="931655">
              <a:defRPr/>
            </a:pPr>
            <a:r>
              <a:rPr lang="en-US" sz="1400" b="1" dirty="0"/>
              <a:t>5,000-6,000 spoken languages and dialects  </a:t>
            </a:r>
            <a:r>
              <a:rPr lang="en-US" sz="1400" dirty="0"/>
              <a:t>-A good indication of cultural survival is the continued use of traditional languages and dialects.  People who are unable to readily communicate because of language differences are more likely to maintain cultural differences as well.  Linguists estimate that the world's peoples speak 5000-6000 languages.  The most common "native" language is Mandarin Chinese.   English is a distant third.  http://anthro.palomar.edu/ethnicity/ethnic_5.htm</a:t>
            </a:r>
          </a:p>
          <a:p>
            <a:endParaRPr lang="en-US" sz="1400" dirty="0"/>
          </a:p>
          <a:p>
            <a:r>
              <a:rPr lang="en-US" sz="1400" dirty="0"/>
              <a:t>Just how many different societies, cultures, and ethnic groups make up the world's population is not certain.  This is due, in part, to the fact that these social entities are not always distinct enough to clearly warrant their being considered as separate groups.  For instance, Canada and the U.S. are separate nations but culturally and linguistically similar almost to the point of not being distinguishable by outsiders (except for French speaking Quebec Province).</a:t>
            </a:r>
            <a:br>
              <a:rPr lang="en-US" sz="1400" dirty="0"/>
            </a:br>
            <a:endParaRPr lang="en-US" sz="1400" dirty="0"/>
          </a:p>
          <a:p>
            <a:r>
              <a:rPr lang="en-US" sz="1400" dirty="0"/>
              <a:t>Contributing to the problem of counting the number of societies, cultures, and ethnic groups is not only the overlapping nature of many of these groups but the fact that they are now changing rapidly as mass media and relatively inexpensive long distance travel increasingly blur cultural differences.  We are experiencing culture change on a scale and at a pace that is unprecedented in human history.</a:t>
            </a:r>
            <a:br>
              <a:rPr lang="en-US" sz="1400" dirty="0"/>
            </a:br>
            <a:endParaRPr lang="en-US" sz="1400" dirty="0"/>
          </a:p>
          <a:p>
            <a:endParaRPr lang="en-US" sz="1400" dirty="0"/>
          </a:p>
          <a:p>
            <a:r>
              <a:rPr lang="en-US" sz="1400" dirty="0"/>
              <a:t>The study of anthropology</a:t>
            </a:r>
          </a:p>
          <a:p>
            <a:pPr rtl="0"/>
            <a:r>
              <a:rPr lang="en-US" sz="1400" b="1" dirty="0"/>
              <a:t>Anthropology</a:t>
            </a:r>
            <a:r>
              <a:rPr lang="en-US" sz="1400" dirty="0"/>
              <a:t> is the "science of </a:t>
            </a:r>
            <a:r>
              <a:rPr lang="en-US" sz="1400" dirty="0">
                <a:hlinkClick r:id="rId3" action="ppaction://hlinkfile" tooltip="Human"/>
              </a:rPr>
              <a:t>humanity</a:t>
            </a:r>
            <a:r>
              <a:rPr lang="en-US" sz="1400" dirty="0"/>
              <a:t>." </a:t>
            </a:r>
            <a:r>
              <a:rPr lang="en-US" sz="1400" baseline="30000" dirty="0">
                <a:hlinkClick r:id="" action="ppaction://hlinkfile"/>
              </a:rPr>
              <a:t>[1]</a:t>
            </a:r>
            <a:r>
              <a:rPr lang="en-US" sz="1400" dirty="0"/>
              <a:t> It has origins in the </a:t>
            </a:r>
            <a:r>
              <a:rPr lang="en-US" sz="1400" dirty="0">
                <a:hlinkClick r:id="rId4" action="ppaction://hlinkfile" tooltip="Humanities"/>
              </a:rPr>
              <a:t>humanities</a:t>
            </a:r>
            <a:r>
              <a:rPr lang="en-US" sz="1400" dirty="0"/>
              <a:t>, the </a:t>
            </a:r>
            <a:r>
              <a:rPr lang="en-US" sz="1400" dirty="0">
                <a:hlinkClick r:id="rId5" action="ppaction://hlinkfile" tooltip="Natural science"/>
              </a:rPr>
              <a:t>natural sciences</a:t>
            </a:r>
            <a:r>
              <a:rPr lang="en-US" sz="1400" dirty="0"/>
              <a:t>, and the </a:t>
            </a:r>
            <a:r>
              <a:rPr lang="en-US" sz="1400" dirty="0">
                <a:hlinkClick r:id="rId6" action="ppaction://hlinkfile" tooltip="Social science"/>
              </a:rPr>
              <a:t>social sciences</a:t>
            </a:r>
            <a:r>
              <a:rPr lang="en-US" sz="1400" dirty="0"/>
              <a:t>.</a:t>
            </a:r>
            <a:r>
              <a:rPr lang="en-US" sz="1400" baseline="30000" dirty="0">
                <a:hlinkClick r:id="" action="ppaction://hlinkfile"/>
              </a:rPr>
              <a:t>[2]</a:t>
            </a:r>
            <a:r>
              <a:rPr lang="en-US" sz="1400" dirty="0"/>
              <a:t> The term "</a:t>
            </a:r>
            <a:r>
              <a:rPr lang="en-US" sz="1400" dirty="0">
                <a:hlinkClick r:id="rId7" action="ppaction://hlinkfile" tooltip="wiktionary:anthropology"/>
              </a:rPr>
              <a:t>anthropology</a:t>
            </a:r>
            <a:r>
              <a:rPr lang="en-US" sz="1400" dirty="0"/>
              <a:t>" is from the </a:t>
            </a:r>
            <a:r>
              <a:rPr lang="en-US" sz="1400" dirty="0">
                <a:hlinkClick r:id="rId8" action="ppaction://hlinkfile" tooltip="Ancient Greek"/>
              </a:rPr>
              <a:t>Greek</a:t>
            </a:r>
            <a:r>
              <a:rPr lang="en-US" sz="1400" dirty="0"/>
              <a:t> </a:t>
            </a:r>
            <a:r>
              <a:rPr lang="en-US" sz="1400" i="1" dirty="0" err="1"/>
              <a:t>anthrōpos</a:t>
            </a:r>
            <a:r>
              <a:rPr lang="en-US" sz="1400" dirty="0"/>
              <a:t> "man", understood to mean humankind or humanity, and </a:t>
            </a:r>
            <a:r>
              <a:rPr lang="en-US" sz="1400" i="1" dirty="0">
                <a:hlinkClick r:id="rId9" action="ppaction://hlinkfile" tooltip="wiktionary:-logia"/>
              </a:rPr>
              <a:t>-logia</a:t>
            </a:r>
            <a:r>
              <a:rPr lang="en-US" sz="1400" dirty="0"/>
              <a:t> "discourse" or "study."</a:t>
            </a:r>
          </a:p>
          <a:p>
            <a:pPr rtl="0"/>
            <a:r>
              <a:rPr lang="en-US" sz="1400" dirty="0"/>
              <a:t>Since the late 19th and early 20th centuries, anthropology has been distinguished from other social sciences by its emphasis on in-depth examination of context, </a:t>
            </a:r>
            <a:r>
              <a:rPr lang="en-US" sz="1400" dirty="0">
                <a:hlinkClick r:id="rId10" action="ppaction://hlinkfile" tooltip="Cross-cultural studies"/>
              </a:rPr>
              <a:t>cross-cultural comparisons</a:t>
            </a:r>
            <a:r>
              <a:rPr lang="en-US" sz="1400" dirty="0"/>
              <a:t>, and the importance it places on </a:t>
            </a:r>
            <a:r>
              <a:rPr lang="en-US" sz="1400" dirty="0">
                <a:hlinkClick r:id="rId11" action="ppaction://hlinkfile" tooltip="Participant observation"/>
              </a:rPr>
              <a:t>participant-observation</a:t>
            </a:r>
            <a:r>
              <a:rPr lang="en-US" sz="1400" dirty="0"/>
              <a:t>, or long-term, experiential immersion in the area of research. </a:t>
            </a:r>
          </a:p>
          <a:p>
            <a:endParaRPr lang="en-US" sz="1400" dirty="0"/>
          </a:p>
          <a:p>
            <a:pPr defTabSz="931655">
              <a:defRPr/>
            </a:pPr>
            <a:r>
              <a:rPr lang="en-US" sz="1400" b="1" dirty="0">
                <a:solidFill>
                  <a:prstClr val="black"/>
                </a:solidFill>
              </a:rPr>
              <a:t>1= you</a:t>
            </a:r>
          </a:p>
          <a:p>
            <a:endParaRPr lang="en-US" sz="1400" dirty="0"/>
          </a:p>
          <a:p>
            <a:r>
              <a:rPr lang="en-US" sz="1400" b="1" dirty="0"/>
              <a:t>Is it possible to know everything about all cultures? (mini-anthropologists)</a:t>
            </a:r>
          </a:p>
          <a:p>
            <a:r>
              <a:rPr lang="en-US" sz="1400" b="1" dirty="0"/>
              <a:t>What would it look like if we invested the time to become knowledgeable about all cultures?</a:t>
            </a:r>
          </a:p>
          <a:p>
            <a:r>
              <a:rPr lang="en-US" sz="1400" b="1" dirty="0"/>
              <a:t>How would that apply to our work with clients who are walking through the door?</a:t>
            </a:r>
          </a:p>
        </p:txBody>
      </p:sp>
      <p:sp>
        <p:nvSpPr>
          <p:cNvPr id="4" name="Slide Number Placeholder 3"/>
          <p:cNvSpPr>
            <a:spLocks noGrp="1"/>
          </p:cNvSpPr>
          <p:nvPr>
            <p:ph type="sldNum" sz="quarter" idx="10"/>
          </p:nvPr>
        </p:nvSpPr>
        <p:spPr/>
        <p:txBody>
          <a:bodyPr/>
          <a:lstStyle/>
          <a:p>
            <a:fld id="{721DEB31-4910-44D3-8777-368CB6005671}" type="slidenum">
              <a:rPr lang="en-US" smtClean="0"/>
              <a:pPr/>
              <a:t>30</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3884113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ea typeface="Times New Roman"/>
              </a:rPr>
              <a:t>Cultural competence is</a:t>
            </a:r>
          </a:p>
          <a:p>
            <a:pPr marL="347426" indent="-347426">
              <a:buSzPts val="1000"/>
              <a:buFont typeface="Symbol"/>
              <a:buChar char=""/>
              <a:tabLst>
                <a:tab pos="463235" algn="l"/>
              </a:tabLst>
            </a:pPr>
            <a:r>
              <a:rPr lang="en-US" dirty="0">
                <a:latin typeface="Times New Roman"/>
                <a:ea typeface="Times New Roman"/>
              </a:rPr>
              <a:t>The capacity for people to increase their knowledge and understanding of cultural differences</a:t>
            </a:r>
          </a:p>
          <a:p>
            <a:pPr marL="347426" indent="-347426">
              <a:buSzPts val="1000"/>
              <a:buFont typeface="Symbol"/>
              <a:buChar char=""/>
              <a:tabLst>
                <a:tab pos="463235" algn="l"/>
              </a:tabLst>
            </a:pPr>
            <a:r>
              <a:rPr lang="en-US" dirty="0">
                <a:latin typeface="Times New Roman"/>
                <a:ea typeface="Times New Roman"/>
              </a:rPr>
              <a:t>The ability to acknowledge cultural assumptions and biases</a:t>
            </a:r>
          </a:p>
          <a:p>
            <a:pPr marL="347426" indent="-347426">
              <a:buSzPts val="1000"/>
              <a:buFont typeface="Symbol"/>
              <a:buChar char=""/>
              <a:tabLst>
                <a:tab pos="463235" algn="l"/>
              </a:tabLst>
            </a:pPr>
            <a:r>
              <a:rPr lang="en-US" dirty="0">
                <a:latin typeface="Times New Roman"/>
                <a:ea typeface="Times New Roman"/>
              </a:rPr>
              <a:t>The willingness to make changes in thought and behavior to address those biases</a:t>
            </a:r>
          </a:p>
          <a:p>
            <a:r>
              <a:rPr lang="en-US" dirty="0">
                <a:latin typeface="Times New Roman"/>
                <a:ea typeface="Times New Roman"/>
              </a:rPr>
              <a:t>A culturally competent program demonstrates empathy and understanding of cultural differences in treatment design, implementation, and evaluation (</a:t>
            </a:r>
            <a:r>
              <a:rPr lang="en-US" u="sng" dirty="0">
                <a:solidFill>
                  <a:srgbClr val="0000FF"/>
                </a:solidFill>
                <a:latin typeface="Times New Roman"/>
                <a:ea typeface="Times New Roman"/>
                <a:hlinkClick r:id="rId3"/>
              </a:rPr>
              <a:t>Center for Substance Abuse Prevention 1994</a:t>
            </a:r>
            <a:r>
              <a:rPr lang="en-US" dirty="0">
                <a:latin typeface="Times New Roman"/>
                <a:ea typeface="Times New Roman"/>
              </a:rPr>
              <a:t>). According to </a:t>
            </a:r>
            <a:r>
              <a:rPr lang="en-US" i="1" dirty="0">
                <a:latin typeface="Times New Roman"/>
                <a:ea typeface="Times New Roman"/>
              </a:rPr>
              <a:t>Cultural Issues in Substance Abuse Treatment</a:t>
            </a:r>
            <a:r>
              <a:rPr lang="en-US" dirty="0">
                <a:latin typeface="Times New Roman"/>
                <a:ea typeface="Times New Roman"/>
              </a:rPr>
              <a:t> (</a:t>
            </a:r>
            <a:r>
              <a:rPr lang="en-US" u="sng" dirty="0">
                <a:solidFill>
                  <a:srgbClr val="0000FF"/>
                </a:solidFill>
                <a:latin typeface="Times New Roman"/>
                <a:ea typeface="Times New Roman"/>
                <a:hlinkClick r:id="rId3"/>
              </a:rPr>
              <a:t>CSAT 1999</a:t>
            </a:r>
            <a:r>
              <a:rPr lang="en-US" i="1" u="sng" dirty="0">
                <a:solidFill>
                  <a:srgbClr val="0000FF"/>
                </a:solidFill>
                <a:latin typeface="Times New Roman"/>
                <a:ea typeface="Times New Roman"/>
                <a:hlinkClick r:id="rId3"/>
              </a:rPr>
              <a:t>a</a:t>
            </a:r>
            <a:r>
              <a:rPr lang="en-US" u="sng" dirty="0">
                <a:solidFill>
                  <a:srgbClr val="0000FF"/>
                </a:solidFill>
                <a:latin typeface="Times New Roman"/>
                <a:ea typeface="Times New Roman"/>
                <a:hlinkClick r:id="rId3"/>
              </a:rPr>
              <a:t> </a:t>
            </a:r>
            <a:r>
              <a:rPr lang="en-US" dirty="0">
                <a:latin typeface="Times New Roman"/>
                <a:ea typeface="Times New Roman"/>
              </a:rPr>
              <a:t>), </a:t>
            </a:r>
          </a:p>
          <a:p>
            <a:endParaRPr lang="en-US" dirty="0">
              <a:latin typeface="Times New Roman"/>
              <a:ea typeface="Times New Roman"/>
            </a:endParaRPr>
          </a:p>
          <a:p>
            <a:r>
              <a:rPr lang="en-US" dirty="0">
                <a:latin typeface="Times New Roman"/>
                <a:ea typeface="Times New Roman"/>
              </a:rPr>
              <a:t>culturally competent treatment is characterized by</a:t>
            </a:r>
          </a:p>
          <a:p>
            <a:pPr marL="347426" indent="-347426">
              <a:buSzPts val="1000"/>
              <a:buFont typeface="Symbol"/>
              <a:buChar char=""/>
              <a:tabLst>
                <a:tab pos="463235" algn="l"/>
              </a:tabLst>
            </a:pPr>
            <a:r>
              <a:rPr lang="en-US" dirty="0">
                <a:latin typeface="Times New Roman"/>
                <a:ea typeface="Times New Roman"/>
              </a:rPr>
              <a:t>Staff knowledge of or sensitivity to the first language of clients</a:t>
            </a:r>
          </a:p>
          <a:p>
            <a:pPr marL="347426" indent="-347426">
              <a:buSzPts val="1000"/>
              <a:buFont typeface="Symbol"/>
              <a:buChar char=""/>
              <a:tabLst>
                <a:tab pos="463235" algn="l"/>
              </a:tabLst>
            </a:pPr>
            <a:r>
              <a:rPr lang="en-US" dirty="0">
                <a:latin typeface="Times New Roman"/>
                <a:ea typeface="Times New Roman"/>
              </a:rPr>
              <a:t>Staff understanding of the cultural nuances of the client population</a:t>
            </a:r>
          </a:p>
          <a:p>
            <a:pPr marL="347426" indent="-347426">
              <a:buSzPts val="1000"/>
              <a:buFont typeface="Symbol"/>
              <a:buChar char=""/>
              <a:tabLst>
                <a:tab pos="463235" algn="l"/>
              </a:tabLst>
            </a:pPr>
            <a:r>
              <a:rPr lang="en-US" dirty="0">
                <a:latin typeface="Times New Roman"/>
                <a:ea typeface="Times New Roman"/>
              </a:rPr>
              <a:t>Staff backgrounds similar to those of the client population</a:t>
            </a:r>
          </a:p>
          <a:p>
            <a:pPr marL="347426" indent="-347426">
              <a:buSzPts val="1000"/>
              <a:buFont typeface="Symbol"/>
              <a:buChar char=""/>
              <a:tabLst>
                <a:tab pos="463235" algn="l"/>
              </a:tabLst>
            </a:pPr>
            <a:r>
              <a:rPr lang="en-US" dirty="0">
                <a:latin typeface="Times New Roman"/>
                <a:ea typeface="Times New Roman"/>
              </a:rPr>
              <a:t>Treatment methods that reflect the culture-specific values and treatment needs of clients</a:t>
            </a:r>
          </a:p>
          <a:p>
            <a:pPr marL="347426" indent="-347426">
              <a:buSzPts val="1000"/>
              <a:buFont typeface="Symbol"/>
              <a:buChar char=""/>
              <a:tabLst>
                <a:tab pos="463235" algn="l"/>
              </a:tabLst>
            </a:pPr>
            <a:r>
              <a:rPr lang="en-US" dirty="0">
                <a:latin typeface="Times New Roman"/>
                <a:ea typeface="Times New Roman"/>
              </a:rPr>
              <a:t>Inclusion of the client population in program policymaking and decision making</a:t>
            </a:r>
          </a:p>
          <a:p>
            <a:r>
              <a:rPr lang="en-US" dirty="0">
                <a:latin typeface="Times New Roman"/>
                <a:ea typeface="Times New Roman"/>
              </a:rPr>
              <a:t>It is important for administrators to understand that moving their program toward cultural competence requires a personal commitment and significant involvement from the entire staff. Cultural competence is an ongoing process of examination and change, not a goal to be attained once. To move toward cultural competence, staff members will have to contemplate on an ongoing basis what life is like for people different from themselves. Administrators should encourage program staff members to adopt an inquisitive and open-minded attitude toward other cultures.</a:t>
            </a:r>
          </a:p>
          <a:p>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31</a:t>
            </a:fld>
            <a:endParaRPr lang="en-US"/>
          </a:p>
        </p:txBody>
      </p:sp>
    </p:spTree>
    <p:extLst>
      <p:ext uri="{BB962C8B-B14F-4D97-AF65-F5344CB8AC3E}">
        <p14:creationId xmlns:p14="http://schemas.microsoft.com/office/powerpoint/2010/main" val="3644871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ea typeface="Times New Roman"/>
              </a:rPr>
              <a:t>The Nation's diversity has important implications for treatment programs. The percentage of minority clients in substance abuse treatment is much greater than the percentage of minority treatment counselors (</a:t>
            </a:r>
            <a:r>
              <a:rPr lang="en-US" u="sng" dirty="0" err="1">
                <a:solidFill>
                  <a:srgbClr val="0000FF"/>
                </a:solidFill>
                <a:latin typeface="Times New Roman"/>
                <a:ea typeface="Times New Roman"/>
                <a:hlinkClick r:id="rId3"/>
              </a:rPr>
              <a:t>Mulvey</a:t>
            </a:r>
            <a:r>
              <a:rPr lang="en-US" u="sng" dirty="0">
                <a:solidFill>
                  <a:srgbClr val="0000FF"/>
                </a:solidFill>
                <a:latin typeface="Times New Roman"/>
                <a:ea typeface="Times New Roman"/>
                <a:hlinkClick r:id="rId3"/>
              </a:rPr>
              <a:t> et al. 2003</a:t>
            </a:r>
            <a:r>
              <a:rPr lang="en-US" dirty="0">
                <a:latin typeface="Times New Roman"/>
                <a:ea typeface="Times New Roman"/>
              </a:rPr>
              <a:t>). Administrators need to consider whether their organizations provide competent, sensitive treatment for individuals from minority groups. Following are compelling reasons for undertaking this effort:</a:t>
            </a:r>
          </a:p>
          <a:p>
            <a:pPr marL="347426" indent="-347426">
              <a:buSzPts val="1000"/>
              <a:buFont typeface="Symbol"/>
              <a:buChar char=""/>
              <a:tabLst>
                <a:tab pos="463235" algn="l"/>
              </a:tabLst>
            </a:pPr>
            <a:r>
              <a:rPr lang="en-US" b="1" dirty="0">
                <a:latin typeface="Times New Roman"/>
                <a:ea typeface="Times New Roman"/>
              </a:rPr>
              <a:t>Individuals from minority groups can be a significant—even majority—sector of potential clients.</a:t>
            </a:r>
            <a:r>
              <a:rPr lang="en-US" dirty="0">
                <a:latin typeface="Times New Roman"/>
                <a:ea typeface="Times New Roman"/>
              </a:rPr>
              <a:t> In 2000, 59.0 percent of those admitted to treatment were Caucasian, 24.0 percent non-Hispanic African-American, 12.0 percent Hispanic, 2.3 percent American Indian and Alaska Native, and 0.8 percent Asian and Pacific Islander (</a:t>
            </a:r>
            <a:r>
              <a:rPr lang="en-US" u="sng" dirty="0">
                <a:solidFill>
                  <a:srgbClr val="0000FF"/>
                </a:solidFill>
                <a:latin typeface="Times New Roman"/>
                <a:ea typeface="Times New Roman"/>
                <a:hlinkClick r:id="rId3"/>
              </a:rPr>
              <a:t>Office of Applied Studies 2003</a:t>
            </a:r>
            <a:r>
              <a:rPr lang="en-US" i="1" u="sng" dirty="0">
                <a:solidFill>
                  <a:srgbClr val="0000FF"/>
                </a:solidFill>
                <a:latin typeface="Times New Roman"/>
                <a:ea typeface="Times New Roman"/>
                <a:hlinkClick r:id="rId3"/>
              </a:rPr>
              <a:t>b</a:t>
            </a:r>
            <a:r>
              <a:rPr lang="en-US" u="sng" dirty="0">
                <a:solidFill>
                  <a:srgbClr val="0000FF"/>
                </a:solidFill>
                <a:latin typeface="Times New Roman"/>
                <a:ea typeface="Times New Roman"/>
                <a:hlinkClick r:id="rId3"/>
              </a:rPr>
              <a:t> </a:t>
            </a:r>
            <a:r>
              <a:rPr lang="en-US" dirty="0">
                <a:latin typeface="Times New Roman"/>
                <a:ea typeface="Times New Roman"/>
              </a:rPr>
              <a:t>).</a:t>
            </a:r>
          </a:p>
          <a:p>
            <a:pPr marL="347426" indent="-347426">
              <a:buSzPts val="1000"/>
              <a:buFont typeface="Symbol"/>
              <a:buChar char=""/>
              <a:tabLst>
                <a:tab pos="463235" algn="l"/>
              </a:tabLst>
            </a:pPr>
            <a:r>
              <a:rPr lang="en-US" b="1" dirty="0">
                <a:latin typeface="Times New Roman"/>
                <a:ea typeface="Times New Roman"/>
              </a:rPr>
              <a:t>Understanding and appreciating a client's cultural background expand treatment opportunities.</a:t>
            </a:r>
            <a:r>
              <a:rPr lang="en-US" dirty="0">
                <a:latin typeface="Times New Roman"/>
                <a:ea typeface="Times New Roman"/>
              </a:rPr>
              <a:t> Every culture has specific values that can be used in treatment, such as the support of extended families and of religious or spiritual communities. By appreciating a client's culture, staff can tap into the most effective treatment strategies—those based on the personal and social strengths of each individual.</a:t>
            </a:r>
          </a:p>
          <a:p>
            <a:pPr marL="347426" indent="-347426">
              <a:buSzPts val="1000"/>
              <a:buFont typeface="Symbol"/>
              <a:buChar char=""/>
              <a:tabLst>
                <a:tab pos="463235" algn="l"/>
              </a:tabLst>
            </a:pPr>
            <a:r>
              <a:rPr lang="en-US" b="1" dirty="0">
                <a:latin typeface="Times New Roman"/>
                <a:ea typeface="Times New Roman"/>
              </a:rPr>
              <a:t>Enhancing the sensitivity and capacity to treat clients from other cultures improves a program's ability to treat all clients.</a:t>
            </a:r>
            <a:r>
              <a:rPr lang="en-US" dirty="0">
                <a:latin typeface="Times New Roman"/>
                <a:ea typeface="Times New Roman"/>
              </a:rPr>
              <a:t> The consensus panel believes that the competent handling of diversity is a basic issue underlying good treatment. The empathy and trust that a program's staff needs to practice to move toward cultural competence are an extension of the qualities that make a good counselor.</a:t>
            </a:r>
          </a:p>
          <a:p>
            <a:pPr marL="347426" indent="-347426">
              <a:buSzPts val="1000"/>
              <a:buFont typeface="Symbol"/>
              <a:buChar char=""/>
              <a:tabLst>
                <a:tab pos="463235" algn="l"/>
              </a:tabLst>
            </a:pPr>
            <a:r>
              <a:rPr lang="en-US" b="1" dirty="0">
                <a:latin typeface="Times New Roman"/>
                <a:ea typeface="Times New Roman"/>
              </a:rPr>
              <a:t>Cultural competence is increasingly a requirement of funding and accreditation bodies.</a:t>
            </a:r>
            <a:r>
              <a:rPr lang="en-US" dirty="0">
                <a:latin typeface="Times New Roman"/>
                <a:ea typeface="Times New Roman"/>
              </a:rPr>
              <a:t> Attention to cultural competence is a requirement for accreditation by the Joint Commission on Accreditation of Healthcare Organizations (JCAHO). JCAHO adopted the national standards for culturally and linguistically appropriate services (CLAS) in health care, developed by the U.S. Office of Minority Health. The CLAS standards were published in 2001 and are available at</a:t>
            </a:r>
            <a:r>
              <a:rPr lang="en-US" u="sng" dirty="0">
                <a:solidFill>
                  <a:srgbClr val="0000FF"/>
                </a:solidFill>
                <a:latin typeface="Times New Roman"/>
                <a:ea typeface="Times New Roman"/>
                <a:hlinkClick r:id="rId4"/>
              </a:rPr>
              <a:t>www.omhrc.gov</a:t>
            </a:r>
            <a:r>
              <a:rPr lang="en-US" dirty="0">
                <a:latin typeface="Times New Roman"/>
                <a:ea typeface="Times New Roman"/>
              </a:rPr>
              <a:t>.  Federal Grant monies all now have a CC requirement as well.</a:t>
            </a:r>
          </a:p>
          <a:p>
            <a:pPr marL="347426" indent="-347426">
              <a:buSzPts val="1000"/>
              <a:buFont typeface="Symbol"/>
              <a:buChar char=""/>
              <a:tabLst>
                <a:tab pos="463235" algn="l"/>
              </a:tabLst>
            </a:pPr>
            <a:r>
              <a:rPr lang="en-US" b="1" dirty="0">
                <a:latin typeface="Times New Roman"/>
                <a:ea typeface="Times New Roman"/>
              </a:rPr>
              <a:t>The ability to attract and serve ethnic clients is a financial issue.</a:t>
            </a:r>
            <a:r>
              <a:rPr lang="en-US" dirty="0">
                <a:latin typeface="Times New Roman"/>
                <a:ea typeface="Times New Roman"/>
              </a:rPr>
              <a:t> Improvements in cultural competence may contribute to improved client retention (</a:t>
            </a:r>
            <a:r>
              <a:rPr lang="en-US" u="sng" dirty="0">
                <a:solidFill>
                  <a:srgbClr val="0000FF"/>
                </a:solidFill>
                <a:latin typeface="Times New Roman"/>
                <a:ea typeface="Times New Roman"/>
                <a:hlinkClick r:id="rId3"/>
              </a:rPr>
              <a:t>Campbell and Alexander 2002</a:t>
            </a:r>
            <a:r>
              <a:rPr lang="en-US" dirty="0">
                <a:latin typeface="Times New Roman"/>
                <a:ea typeface="Times New Roman"/>
              </a:rPr>
              <a:t>).</a:t>
            </a:r>
          </a:p>
          <a:p>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32</a:t>
            </a:fld>
            <a:endParaRPr lang="en-US"/>
          </a:p>
        </p:txBody>
      </p:sp>
    </p:spTree>
    <p:extLst>
      <p:ext uri="{BB962C8B-B14F-4D97-AF65-F5344CB8AC3E}">
        <p14:creationId xmlns:p14="http://schemas.microsoft.com/office/powerpoint/2010/main" val="2200213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33</a:t>
            </a:fld>
            <a:endParaRPr lang="en-US"/>
          </a:p>
        </p:txBody>
      </p:sp>
    </p:spTree>
    <p:extLst>
      <p:ext uri="{BB962C8B-B14F-4D97-AF65-F5344CB8AC3E}">
        <p14:creationId xmlns:p14="http://schemas.microsoft.com/office/powerpoint/2010/main" val="1049301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400" dirty="0"/>
              <a:t>Developing cultural competence is an evolving, dynamic process that takes time and occurs along a continuum.</a:t>
            </a:r>
            <a:r>
              <a:rPr lang="en-US" sz="1400" baseline="30000" dirty="0"/>
              <a:t>1</a:t>
            </a:r>
            <a:r>
              <a:rPr lang="en-US" sz="1400" dirty="0"/>
              <a:t> The National Center for Cultural Competence at Georgetown University’s Center for Child and Human Development describes the six stages of this continuum:</a:t>
            </a:r>
            <a:r>
              <a:rPr lang="en-US" sz="1400" baseline="30000" dirty="0"/>
              <a:t>2</a:t>
            </a:r>
          </a:p>
          <a:p>
            <a:endParaRPr lang="en-US" sz="1400" dirty="0"/>
          </a:p>
          <a:p>
            <a:pPr marL="232913" indent="-232913">
              <a:buFont typeface="+mj-lt"/>
              <a:buAutoNum type="arabicPeriod"/>
            </a:pPr>
            <a:r>
              <a:rPr lang="en-US" sz="1400" b="1" dirty="0"/>
              <a:t>Cultural destructiveness </a:t>
            </a:r>
            <a:r>
              <a:rPr lang="en-US" sz="1400" dirty="0"/>
              <a:t>– Attitudes and practices (as well as policies and structures in organizations) are destructive to a cultural group. </a:t>
            </a:r>
          </a:p>
          <a:p>
            <a:pPr marL="232913" indent="-232913">
              <a:buFont typeface="+mj-lt"/>
              <a:buAutoNum type="arabicPeriod"/>
            </a:pPr>
            <a:r>
              <a:rPr lang="en-US" sz="1400" b="1" dirty="0"/>
              <a:t>Culture incapacity </a:t>
            </a:r>
            <a:r>
              <a:rPr lang="en-US" sz="1400" dirty="0"/>
              <a:t>– The capacity to respond effectively to the needs, interests, and preferences of culturally and linguistically diverse groups is lacking. </a:t>
            </a:r>
          </a:p>
          <a:p>
            <a:pPr marL="232913" indent="-232913">
              <a:buFont typeface="+mj-lt"/>
              <a:buAutoNum type="arabicPeriod"/>
            </a:pPr>
            <a:r>
              <a:rPr lang="en-US" sz="1400" b="1" dirty="0"/>
              <a:t>Cultural blindness </a:t>
            </a:r>
            <a:r>
              <a:rPr lang="en-US" sz="1400" dirty="0"/>
              <a:t>– The predominant philosophy is one that views and treats all people as the same. </a:t>
            </a:r>
          </a:p>
          <a:p>
            <a:pPr marL="232913" indent="-232913">
              <a:buFont typeface="+mj-lt"/>
              <a:buAutoNum type="arabicPeriod"/>
            </a:pPr>
            <a:r>
              <a:rPr lang="en-US" sz="1400" b="1" dirty="0"/>
              <a:t>Cultural pre-competence </a:t>
            </a:r>
            <a:r>
              <a:rPr lang="en-US" sz="1400" dirty="0"/>
              <a:t>– There is awareness of strengths and areas for growth to respond effectively to culturally and linguistically diverse populations. </a:t>
            </a:r>
          </a:p>
          <a:p>
            <a:pPr marL="232913" indent="-232913">
              <a:buFont typeface="+mj-lt"/>
              <a:buAutoNum type="arabicPeriod"/>
            </a:pPr>
            <a:r>
              <a:rPr lang="en-US" sz="1400" b="1" dirty="0"/>
              <a:t>Cultural competence </a:t>
            </a:r>
            <a:r>
              <a:rPr lang="en-US" sz="1400" dirty="0"/>
              <a:t>– Acceptance and respect for culture is consistently demonstrated in policies, structures, practices, and attitudes. </a:t>
            </a:r>
          </a:p>
          <a:p>
            <a:pPr marL="232913" indent="-232913">
              <a:buFont typeface="+mj-lt"/>
              <a:buAutoNum type="arabicPeriod"/>
            </a:pPr>
            <a:r>
              <a:rPr lang="en-US" sz="1400" b="1" dirty="0"/>
              <a:t>Cultural proficiency </a:t>
            </a:r>
            <a:r>
              <a:rPr lang="en-US" sz="1400" dirty="0"/>
              <a:t>– Culture is held in high esteem and used as a foundation to guide all endeavors. </a:t>
            </a:r>
          </a:p>
          <a:p>
            <a:endParaRPr lang="en-US" sz="1400" dirty="0"/>
          </a:p>
          <a:p>
            <a:r>
              <a:rPr lang="en-US" sz="1400" dirty="0"/>
              <a:t>This isn’t a linear process, individuals can move up and down this continuum based on paradigm shifts, positive and negative experiences and </a:t>
            </a:r>
            <a:r>
              <a:rPr lang="en-US" sz="1400" b="1" dirty="0"/>
              <a:t>what else?</a:t>
            </a:r>
          </a:p>
          <a:p>
            <a:endParaRPr lang="en-US" sz="1400" b="1" dirty="0"/>
          </a:p>
          <a:p>
            <a:r>
              <a:rPr lang="en-US" sz="1400" b="1" dirty="0"/>
              <a:t>Give example of own prejudice towards </a:t>
            </a:r>
            <a:r>
              <a:rPr lang="en-US" sz="1400" b="1" dirty="0" err="1"/>
              <a:t>NY’ers</a:t>
            </a:r>
            <a:r>
              <a:rPr lang="en-US" sz="1400" b="1" dirty="0"/>
              <a:t> prior to 9/11</a:t>
            </a:r>
          </a:p>
          <a:p>
            <a:endParaRPr lang="en-US" sz="1400" b="1" dirty="0"/>
          </a:p>
          <a:p>
            <a:endParaRPr lang="en-US" sz="1400" b="1" dirty="0"/>
          </a:p>
          <a:p>
            <a:r>
              <a:rPr lang="en-US" b="1" dirty="0"/>
              <a:t>Stage 1. Cultural Destructiveness</a:t>
            </a:r>
            <a:endParaRPr lang="en-US" dirty="0"/>
          </a:p>
          <a:p>
            <a:r>
              <a:rPr lang="en-US" dirty="0"/>
              <a:t>• Makes people fit the same cultural pattern; excludes those who do not fit (forced assimilation).</a:t>
            </a:r>
          </a:p>
          <a:p>
            <a:r>
              <a:rPr lang="en-US" dirty="0"/>
              <a:t>• Uses differences as barriers.</a:t>
            </a:r>
          </a:p>
          <a:p>
            <a:r>
              <a:rPr lang="en-US" b="1" dirty="0"/>
              <a:t>Stage 2. Cultural Incapacity</a:t>
            </a:r>
            <a:endParaRPr lang="en-US" dirty="0"/>
          </a:p>
          <a:p>
            <a:r>
              <a:rPr lang="en-US" dirty="0"/>
              <a:t>• Supports segregation as a desirable policy, enforces racial policies, and maintains stereotypes.</a:t>
            </a:r>
          </a:p>
          <a:p>
            <a:r>
              <a:rPr lang="en-US" dirty="0"/>
              <a:t>• Maintains a paternalistic posture toward “lesser races” (e.g., discriminatory hiring practices, lower expectations of minority clients, and subtle messages that they are not valued).</a:t>
            </a:r>
          </a:p>
          <a:p>
            <a:r>
              <a:rPr lang="en-US" dirty="0"/>
              <a:t>• Discriminates based on whether members of diverse groups “know their place.”</a:t>
            </a:r>
          </a:p>
          <a:p>
            <a:r>
              <a:rPr lang="en-US" dirty="0"/>
              <a:t>• Lacks the capacity or will to help minority clients in the community.</a:t>
            </a:r>
          </a:p>
          <a:p>
            <a:r>
              <a:rPr lang="en-US" dirty="0"/>
              <a:t>• Applies resources unfairly.</a:t>
            </a:r>
          </a:p>
          <a:p>
            <a:r>
              <a:rPr lang="en-US" b="1" dirty="0"/>
              <a:t>Stage 3. Cultural Blindness</a:t>
            </a:r>
            <a:endParaRPr lang="en-US" dirty="0"/>
          </a:p>
          <a:p>
            <a:r>
              <a:rPr lang="en-US" dirty="0"/>
              <a:t>• Believes that color or culture makes no difference and that all people are the same.</a:t>
            </a:r>
          </a:p>
          <a:p>
            <a:r>
              <a:rPr lang="en-US" dirty="0"/>
              <a:t>• Ignores cultural strengths.</a:t>
            </a:r>
          </a:p>
          <a:p>
            <a:r>
              <a:rPr lang="en-US" dirty="0"/>
              <a:t>• Encourages assimilation; isolates those who do not assimilate.</a:t>
            </a:r>
          </a:p>
          <a:p>
            <a:r>
              <a:rPr lang="en-US" dirty="0"/>
              <a:t>• Blames victims for their problems.</a:t>
            </a:r>
          </a:p>
          <a:p>
            <a:r>
              <a:rPr lang="en-US" dirty="0"/>
              <a:t>• Views ethnic minorities as culturally deprived.</a:t>
            </a:r>
          </a:p>
          <a:p>
            <a:r>
              <a:rPr lang="en-US" b="1" dirty="0"/>
              <a:t>Stage 4. Cultural </a:t>
            </a:r>
            <a:r>
              <a:rPr lang="en-US" b="1" dirty="0" err="1"/>
              <a:t>Precompetence</a:t>
            </a:r>
            <a:endParaRPr lang="en-US" dirty="0"/>
          </a:p>
          <a:p>
            <a:r>
              <a:rPr lang="en-US" dirty="0"/>
              <a:t>• Desires to deliver quality services; has commitment to civil rights.</a:t>
            </a:r>
          </a:p>
          <a:p>
            <a:r>
              <a:rPr lang="en-US" dirty="0"/>
              <a:t>• Realizes its weaknesses; attempts to improve some aspect of services.</a:t>
            </a:r>
          </a:p>
          <a:p>
            <a:r>
              <a:rPr lang="en-US" dirty="0"/>
              <a:t>• Explores how to serve minority communities better.</a:t>
            </a:r>
          </a:p>
          <a:p>
            <a:r>
              <a:rPr lang="en-US" dirty="0"/>
              <a:t>• Often lacks only information on possibilities and how to proceed.</a:t>
            </a:r>
          </a:p>
          <a:p>
            <a:r>
              <a:rPr lang="en-US" dirty="0"/>
              <a:t>• May believe that accomplishment of one goal or activity fulfills obligations to minority communities; may engage in token hiring practices.</a:t>
            </a:r>
          </a:p>
          <a:p>
            <a:r>
              <a:rPr lang="en-US" b="1" dirty="0"/>
              <a:t>Stage 5. Cultural Competence</a:t>
            </a:r>
            <a:endParaRPr lang="en-US" dirty="0"/>
          </a:p>
          <a:p>
            <a:r>
              <a:rPr lang="en-US" dirty="0"/>
              <a:t>• Shows acceptance of and respect for differences.</a:t>
            </a:r>
          </a:p>
          <a:p>
            <a:r>
              <a:rPr lang="en-US" dirty="0"/>
              <a:t>• Expands cultural knowledge and resources.</a:t>
            </a:r>
          </a:p>
          <a:p>
            <a:r>
              <a:rPr lang="en-US" dirty="0"/>
              <a:t>• Provides continuous self-assessment.</a:t>
            </a:r>
          </a:p>
          <a:p>
            <a:r>
              <a:rPr lang="en-US" dirty="0"/>
              <a:t>• Pays attention to the dynamics of difference to meet client needs better.</a:t>
            </a:r>
          </a:p>
          <a:p>
            <a:r>
              <a:rPr lang="en-US" dirty="0"/>
              <a:t>• Adapts service models to needs.</a:t>
            </a:r>
          </a:p>
          <a:p>
            <a:r>
              <a:rPr lang="en-US" dirty="0"/>
              <a:t>• Seeks advice and consultation from minority communities.</a:t>
            </a:r>
          </a:p>
          <a:p>
            <a:r>
              <a:rPr lang="en-US" dirty="0"/>
              <a:t>• Is committed to policies that enhance services to diverse clientele.</a:t>
            </a:r>
          </a:p>
          <a:p>
            <a:r>
              <a:rPr lang="en-US" b="1" dirty="0"/>
              <a:t>Stage 6. Cultural Proficiency</a:t>
            </a:r>
            <a:endParaRPr lang="en-US" dirty="0"/>
          </a:p>
          <a:p>
            <a:r>
              <a:rPr lang="en-US" dirty="0"/>
              <a:t>• Holds all cultures in high esteem.</a:t>
            </a:r>
          </a:p>
          <a:p>
            <a:r>
              <a:rPr lang="en-US" dirty="0"/>
              <a:t>• Seeks to add to knowledge base.</a:t>
            </a:r>
          </a:p>
          <a:p>
            <a:r>
              <a:rPr lang="en-US" dirty="0"/>
              <a:t>• Advocates continuously for cultural competence.</a:t>
            </a:r>
          </a:p>
          <a:p>
            <a:endParaRPr lang="en-US" sz="1400" b="1" dirty="0"/>
          </a:p>
        </p:txBody>
      </p:sp>
      <p:sp>
        <p:nvSpPr>
          <p:cNvPr id="4" name="Slide Number Placeholder 3"/>
          <p:cNvSpPr>
            <a:spLocks noGrp="1"/>
          </p:cNvSpPr>
          <p:nvPr>
            <p:ph type="sldNum" sz="quarter" idx="10"/>
          </p:nvPr>
        </p:nvSpPr>
        <p:spPr/>
        <p:txBody>
          <a:bodyPr/>
          <a:lstStyle/>
          <a:p>
            <a:fld id="{2195A44D-B8CD-4B19-A451-74565BAC5473}" type="slidenum">
              <a:rPr lang="en-US" smtClean="0"/>
              <a:pPr/>
              <a:t>34</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Level One: Unconsciously Unaware- </a:t>
            </a:r>
            <a:r>
              <a:rPr lang="en-US" sz="1400" dirty="0"/>
              <a:t>This person doesn’t know they don’t know.  They say inappropriate things unintentionally.</a:t>
            </a:r>
          </a:p>
          <a:p>
            <a:r>
              <a:rPr lang="en-US" sz="1400" b="1" dirty="0"/>
              <a:t>Level Two: Consciously Unaware- </a:t>
            </a:r>
            <a:r>
              <a:rPr lang="en-US" sz="1400" dirty="0"/>
              <a:t>This person knows they don’t know, but wants to learn.  They pick up cues from people when they have said or done the wrong thing and attempt to correct it.</a:t>
            </a:r>
          </a:p>
          <a:p>
            <a:r>
              <a:rPr lang="en-US" sz="1400" b="1" dirty="0"/>
              <a:t>Level Three: Unconsciously Aware- </a:t>
            </a:r>
            <a:r>
              <a:rPr lang="en-US" sz="1400" dirty="0"/>
              <a:t>This person does the right things, but doesn’t know what they are.  They are unconsciously attuned to behavior cues from others and act accordingly.</a:t>
            </a:r>
          </a:p>
          <a:p>
            <a:r>
              <a:rPr lang="en-US" sz="1400" b="1" dirty="0"/>
              <a:t>Level Four: Consciously Aware- </a:t>
            </a:r>
            <a:r>
              <a:rPr lang="en-US" sz="1400" dirty="0"/>
              <a:t>This person knows the appropriate skills, behaviors and actions.  They consciously do the right thing.</a:t>
            </a:r>
          </a:p>
          <a:p>
            <a:r>
              <a:rPr lang="en-US" sz="1400" b="1" dirty="0"/>
              <a:t>Level Five: Unconsciously-Consciously Aware- </a:t>
            </a:r>
            <a:r>
              <a:rPr lang="en-US" sz="1400" dirty="0"/>
              <a:t>This person knows that they know and does not have to think about it.  They do the right thing, no matter what the cost.  It has become second nature to them.- moral courage</a:t>
            </a:r>
          </a:p>
          <a:p>
            <a:endParaRPr lang="en-US" dirty="0"/>
          </a:p>
        </p:txBody>
      </p:sp>
      <p:sp>
        <p:nvSpPr>
          <p:cNvPr id="4" name="Slide Number Placeholder 3"/>
          <p:cNvSpPr>
            <a:spLocks noGrp="1"/>
          </p:cNvSpPr>
          <p:nvPr>
            <p:ph type="sldNum" sz="quarter" idx="10"/>
          </p:nvPr>
        </p:nvSpPr>
        <p:spPr/>
        <p:txBody>
          <a:bodyPr/>
          <a:lstStyle/>
          <a:p>
            <a:fld id="{2195A44D-B8CD-4B19-A451-74565BAC5473}" type="slidenum">
              <a:rPr lang="en-US" smtClean="0"/>
              <a:pPr/>
              <a:t>35</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2479763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Pride is concerned with who is right, Humility is concerned with what is right</a:t>
            </a:r>
          </a:p>
          <a:p>
            <a:endParaRPr lang="en-US" dirty="0" smtClean="0"/>
          </a:p>
          <a:p>
            <a:endParaRPr lang="en-US" dirty="0" smtClean="0"/>
          </a:p>
          <a:p>
            <a:r>
              <a:rPr lang="en-US" dirty="0" smtClean="0"/>
              <a:t>Cultural Humility</a:t>
            </a:r>
            <a:r>
              <a:rPr lang="en-US" baseline="0" dirty="0" smtClean="0"/>
              <a:t> is a term used in the medical field from the 90’s…</a:t>
            </a:r>
            <a:endParaRPr lang="en-US" dirty="0" smtClean="0"/>
          </a:p>
          <a:p>
            <a:endParaRPr lang="en-US" dirty="0" smtClean="0"/>
          </a:p>
          <a:p>
            <a:r>
              <a:rPr lang="en-US" dirty="0" smtClean="0"/>
              <a:t>Cultural humility is a term used to describe one particular aspect of cultural competency and cultural sensitivity.  Cultural humility is a process that requires humility as individuals continually engage in self-reflection and self critique as lifelong learners and reflective providers. It is a process that requires humility in how physicians bring into check the power imbalances that exist in the dynamics of provider-client communication by using</a:t>
            </a:r>
            <a:r>
              <a:rPr lang="en-US" baseline="0" dirty="0" smtClean="0"/>
              <a:t> client-focused care.  It also requires humility to develop and maintain mutually respectful and dynamic partnerships with communities.</a:t>
            </a:r>
          </a:p>
          <a:p>
            <a:endParaRPr lang="en-US" baseline="0" dirty="0" smtClean="0"/>
          </a:p>
          <a:p>
            <a:endParaRPr lang="en-US" baseline="0" dirty="0" smtClean="0"/>
          </a:p>
          <a:p>
            <a:r>
              <a:rPr lang="en-US" dirty="0" smtClean="0"/>
              <a:t>“a lifelong process of self-reflection</a:t>
            </a:r>
            <a:r>
              <a:rPr lang="en-US" baseline="0" dirty="0" smtClean="0"/>
              <a:t> and self critique.”   starting point is NOT an examination of the client’s belief system, but rather the provider giving careful consideration to their assumptions and beliefs that are embedded in their own understandings and goals of their encounter with the client</a:t>
            </a:r>
          </a:p>
          <a:p>
            <a:endParaRPr lang="en-US" baseline="0" dirty="0" smtClean="0"/>
          </a:p>
          <a:p>
            <a:r>
              <a:rPr lang="en-US" baseline="0" dirty="0" smtClean="0"/>
              <a:t>Cautions providers to avoid the false sense of security in our education and training by stereotyping</a:t>
            </a:r>
          </a:p>
          <a:p>
            <a:r>
              <a:rPr lang="en-US" baseline="0" dirty="0" smtClean="0"/>
              <a:t>Having participated in past trainings does not equate to cultural competence.</a:t>
            </a:r>
          </a:p>
          <a:p>
            <a:endParaRPr lang="en-US" baseline="0" dirty="0" smtClean="0"/>
          </a:p>
          <a:p>
            <a:r>
              <a:rPr lang="en-US" baseline="0" dirty="0" smtClean="0"/>
              <a:t>CH stressed the importance of “institutional consistency”</a:t>
            </a:r>
          </a:p>
          <a:p>
            <a:endParaRPr lang="en-US" baseline="0" dirty="0" smtClean="0"/>
          </a:p>
          <a:p>
            <a:endParaRPr lang="en-US" baseline="0" dirty="0" smtClean="0"/>
          </a:p>
          <a:p>
            <a:r>
              <a:rPr lang="en-US" dirty="0"/>
              <a:t>Providers are encouraged to develop a respectful partnership with each client through client-focused interviewing, exploring similarities and differences between her/his own and each client's priorities, goals, and capacities. In this model, the most serious barrier to culturally appropriate care is not a lack of knowledge of the details of any given cultural orientation, but the providers' failure to develop self-awareness and a respectful attitude toward diverse points of view.</a:t>
            </a:r>
          </a:p>
          <a:p>
            <a:r>
              <a:rPr lang="en-US" dirty="0"/>
              <a:t>Effectively exploring cultural issues in the client/provider encounter should begin with recognition that "cultural difference" refers to a relationship between two perspectives. It involves self-awareness and an awareness and acceptance of the other person and any differences in the contrasting cultures. Culturally competent providers develop skills for exploring the existence and importance of differences in the basic assumptions, expectations, and goals they and their clients bring to any interaction. This kind of reflexive attentiveness can be useful and should be used in any encounter, not just with people who are perceived to be culturally "other."</a:t>
            </a:r>
          </a:p>
          <a:p>
            <a:endParaRPr lang="en-US" dirty="0" smtClean="0"/>
          </a:p>
          <a:p>
            <a:r>
              <a:rPr lang="en-US" dirty="0" smtClean="0"/>
              <a:t>APA states</a:t>
            </a:r>
          </a:p>
          <a:p>
            <a:r>
              <a:rPr lang="en-US" dirty="0" smtClean="0"/>
              <a:t>3 factors guide providers and professionals towards cultural humility</a:t>
            </a:r>
          </a:p>
          <a:p>
            <a:pPr marL="232926" indent="-232926">
              <a:buAutoNum type="arabicPeriod"/>
            </a:pPr>
            <a:r>
              <a:rPr lang="en-US" dirty="0" smtClean="0"/>
              <a:t>Lifelong commitment</a:t>
            </a:r>
            <a:r>
              <a:rPr lang="en-US" baseline="0" dirty="0" smtClean="0"/>
              <a:t> to self-evaluation and self critique</a:t>
            </a:r>
          </a:p>
          <a:p>
            <a:pPr marL="232926" indent="-232926">
              <a:buAutoNum type="arabicPeriod"/>
            </a:pPr>
            <a:r>
              <a:rPr lang="en-US" baseline="0" dirty="0" smtClean="0"/>
              <a:t>Desire to fix power imbalances when none ought to exist</a:t>
            </a:r>
          </a:p>
          <a:p>
            <a:pPr marL="232926" indent="-232926">
              <a:buAutoNum type="arabicPeriod"/>
            </a:pPr>
            <a:r>
              <a:rPr lang="en-US" baseline="0" dirty="0" smtClean="0"/>
              <a:t>Develop partnerships with people and groups who advocate for others.</a:t>
            </a:r>
          </a:p>
          <a:p>
            <a:pPr marL="232926" indent="-232926">
              <a:buAutoNum type="arabicPeriod"/>
            </a:pPr>
            <a:endParaRPr lang="en-US" baseline="0" dirty="0" smtClean="0"/>
          </a:p>
          <a:p>
            <a:pPr marL="232926" indent="-232926">
              <a:buAutoNum type="arabicPeriod"/>
            </a:pPr>
            <a:endParaRPr lang="en-US" baseline="0" dirty="0" smtClean="0"/>
          </a:p>
          <a:p>
            <a:pPr marL="232926" indent="-232926">
              <a:buAutoNum type="arabicPeriod"/>
            </a:pPr>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36</a:t>
            </a:fld>
            <a:endParaRPr lang="en-US"/>
          </a:p>
        </p:txBody>
      </p:sp>
    </p:spTree>
    <p:extLst>
      <p:ext uri="{BB962C8B-B14F-4D97-AF65-F5344CB8AC3E}">
        <p14:creationId xmlns:p14="http://schemas.microsoft.com/office/powerpoint/2010/main" val="3750370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exercises in self reflection</a:t>
            </a:r>
          </a:p>
          <a:p>
            <a:r>
              <a:rPr lang="en-US" dirty="0"/>
              <a:t>Below are a few helpful exercises regarding awareness of our own culture and self awareness presented by Anthropologist Dr. Margie Akin at a recent California Health Advocates Senior Medicare Patrol conference. These can be answered on your own, or discussed with staff/colleagues.</a:t>
            </a:r>
          </a:p>
          <a:p>
            <a:endParaRPr lang="en-US" dirty="0" smtClean="0"/>
          </a:p>
          <a:p>
            <a:pPr defTabSz="926470">
              <a:defRPr/>
            </a:pPr>
            <a:r>
              <a:rPr lang="en-US" b="1" baseline="0" dirty="0" smtClean="0"/>
              <a:t>WHAT ARE SOME WAYS YOUR AGENCY PRACTICES CULTURAL HUMILITY OR COULD PRACTICE CULTURAL HUMILITY?</a:t>
            </a:r>
          </a:p>
          <a:p>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37</a:t>
            </a:fld>
            <a:endParaRPr lang="en-US"/>
          </a:p>
        </p:txBody>
      </p:sp>
    </p:spTree>
    <p:extLst>
      <p:ext uri="{BB962C8B-B14F-4D97-AF65-F5344CB8AC3E}">
        <p14:creationId xmlns:p14="http://schemas.microsoft.com/office/powerpoint/2010/main" val="3732540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31604">
              <a:spcBef>
                <a:spcPct val="20000"/>
              </a:spcBef>
              <a:buClr>
                <a:srgbClr val="759AA5">
                  <a:lumMod val="60000"/>
                  <a:lumOff val="40000"/>
                </a:srgbClr>
              </a:buClr>
              <a:defRPr/>
            </a:pPr>
            <a:r>
              <a:rPr lang="en-US" sz="1400" dirty="0">
                <a:solidFill>
                  <a:srgbClr val="DFE6D0"/>
                </a:solidFill>
                <a:latin typeface="Tw Cen MT"/>
              </a:rPr>
              <a:t>We previously discussed how our own internal process can serve as a barrier to culturally competent service delivery.  Aside from our personal experience of the client interview and screens, there are additional external barriers</a:t>
            </a:r>
          </a:p>
          <a:p>
            <a:pPr defTabSz="931604">
              <a:spcBef>
                <a:spcPct val="20000"/>
              </a:spcBef>
              <a:buClr>
                <a:srgbClr val="759AA5">
                  <a:lumMod val="60000"/>
                  <a:lumOff val="40000"/>
                </a:srgbClr>
              </a:buClr>
              <a:defRPr/>
            </a:pPr>
            <a:endParaRPr lang="en-US" sz="1400" dirty="0">
              <a:solidFill>
                <a:srgbClr val="DFE6D0"/>
              </a:solidFill>
              <a:latin typeface="Tw Cen MT"/>
            </a:endParaRPr>
          </a:p>
          <a:p>
            <a:pPr defTabSz="931604">
              <a:spcBef>
                <a:spcPct val="20000"/>
              </a:spcBef>
              <a:buClr>
                <a:srgbClr val="759AA5">
                  <a:lumMod val="60000"/>
                  <a:lumOff val="40000"/>
                </a:srgbClr>
              </a:buClr>
              <a:defRPr/>
            </a:pPr>
            <a:r>
              <a:rPr lang="en-US" sz="1400" b="1" dirty="0">
                <a:solidFill>
                  <a:srgbClr val="DFE6D0"/>
                </a:solidFill>
                <a:latin typeface="Tw Cen MT"/>
              </a:rPr>
              <a:t>POSSIBLY MAKE THIS A GROUP EXERCISE, BREAK INTO REGIONS TO MAKE A LIST OF 10 EXTERNAL BARRIERS AND PRESENT TO THE GROUP</a:t>
            </a:r>
          </a:p>
          <a:p>
            <a:pPr defTabSz="931604">
              <a:spcBef>
                <a:spcPct val="20000"/>
              </a:spcBef>
              <a:buClr>
                <a:srgbClr val="759AA5">
                  <a:lumMod val="60000"/>
                  <a:lumOff val="40000"/>
                </a:srgbClr>
              </a:buClr>
              <a:defRPr/>
            </a:pPr>
            <a:endParaRPr lang="en-US" sz="1400" dirty="0">
              <a:solidFill>
                <a:srgbClr val="DFE6D0"/>
              </a:solidFill>
              <a:latin typeface="Tw Cen MT"/>
            </a:endParaRPr>
          </a:p>
          <a:p>
            <a:pPr marL="279496" indent="-279496" defTabSz="931655">
              <a:spcBef>
                <a:spcPts val="611"/>
              </a:spcBef>
              <a:buClr>
                <a:srgbClr val="F3A447"/>
              </a:buClr>
              <a:buSzPct val="85000"/>
              <a:buFont typeface="Wingdings 2"/>
              <a:buChar char=""/>
              <a:defRPr/>
            </a:pPr>
            <a:r>
              <a:rPr lang="en-US" sz="1400" dirty="0">
                <a:solidFill>
                  <a:prstClr val="white"/>
                </a:solidFill>
                <a:latin typeface="Constantia"/>
              </a:rPr>
              <a:t>Literacy level- are forms written in several languages and at an appropriate reading level, lack of interpreter services</a:t>
            </a:r>
          </a:p>
          <a:p>
            <a:pPr marL="465827" lvl="1" defTabSz="931655">
              <a:spcBef>
                <a:spcPts val="611"/>
              </a:spcBef>
              <a:buClr>
                <a:srgbClr val="F3A447"/>
              </a:buClr>
              <a:buSzPct val="85000"/>
              <a:defRPr/>
            </a:pPr>
            <a:endParaRPr lang="en-US" sz="1400" dirty="0">
              <a:solidFill>
                <a:prstClr val="white"/>
              </a:solidFill>
              <a:latin typeface="Constantia"/>
            </a:endParaRPr>
          </a:p>
          <a:p>
            <a:pPr marL="279496" indent="-279496" defTabSz="931655">
              <a:spcBef>
                <a:spcPts val="611"/>
              </a:spcBef>
              <a:buClr>
                <a:srgbClr val="F3A447"/>
              </a:buClr>
              <a:buSzPct val="85000"/>
              <a:buFont typeface="Wingdings 2"/>
              <a:buChar char=""/>
              <a:defRPr/>
            </a:pPr>
            <a:r>
              <a:rPr lang="en-US" sz="1400" dirty="0">
                <a:solidFill>
                  <a:prstClr val="white"/>
                </a:solidFill>
                <a:latin typeface="Constantia"/>
              </a:rPr>
              <a:t>Language barriers, interpreters needed, deaf, Spanish, Asian</a:t>
            </a:r>
          </a:p>
          <a:p>
            <a:pPr marL="652158" lvl="1" indent="-279496" defTabSz="931655">
              <a:spcBef>
                <a:spcPts val="306"/>
              </a:spcBef>
              <a:buClr>
                <a:srgbClr val="F3A447">
                  <a:shade val="75000"/>
                </a:srgbClr>
              </a:buClr>
              <a:buSzPct val="85000"/>
              <a:buFont typeface="Wingdings 2"/>
              <a:buChar char=""/>
              <a:defRPr/>
            </a:pPr>
            <a:r>
              <a:rPr lang="en-US" sz="1400" dirty="0">
                <a:solidFill>
                  <a:srgbClr val="FEFAC9"/>
                </a:solidFill>
                <a:latin typeface="Constantia"/>
              </a:rPr>
              <a:t>Interpretation services </a:t>
            </a:r>
          </a:p>
          <a:p>
            <a:pPr marL="652158" lvl="1" indent="-279496" defTabSz="931655">
              <a:spcBef>
                <a:spcPts val="306"/>
              </a:spcBef>
              <a:buClr>
                <a:srgbClr val="F3A447">
                  <a:shade val="75000"/>
                </a:srgbClr>
              </a:buClr>
              <a:buSzPct val="85000"/>
              <a:buFont typeface="Wingdings 2"/>
              <a:buChar char=""/>
              <a:defRPr/>
            </a:pPr>
            <a:r>
              <a:rPr lang="en-US" sz="1400" dirty="0">
                <a:solidFill>
                  <a:srgbClr val="FEFAC9"/>
                </a:solidFill>
                <a:latin typeface="Constantia"/>
              </a:rPr>
              <a:t>BHO’s and MSO’s are required to help</a:t>
            </a:r>
          </a:p>
          <a:p>
            <a:pPr marL="652158" lvl="1" indent="-279496" defTabSz="931655">
              <a:spcBef>
                <a:spcPts val="306"/>
              </a:spcBef>
              <a:buClr>
                <a:srgbClr val="F3A447">
                  <a:shade val="75000"/>
                </a:srgbClr>
              </a:buClr>
              <a:buSzPct val="85000"/>
              <a:buFont typeface="Wingdings 2"/>
              <a:buChar char=""/>
              <a:defRPr/>
            </a:pPr>
            <a:r>
              <a:rPr lang="en-US" sz="1400" dirty="0">
                <a:solidFill>
                  <a:srgbClr val="FEFAC9"/>
                </a:solidFill>
                <a:latin typeface="Constantia"/>
              </a:rPr>
              <a:t>Title 6-Civil Rights Act require federally funded programs to help</a:t>
            </a:r>
          </a:p>
          <a:p>
            <a:pPr marL="652158" lvl="1" indent="-279496" defTabSz="931655">
              <a:spcBef>
                <a:spcPts val="306"/>
              </a:spcBef>
              <a:buClr>
                <a:srgbClr val="F3A447">
                  <a:shade val="75000"/>
                </a:srgbClr>
              </a:buClr>
              <a:buSzPct val="85000"/>
              <a:buFont typeface="Wingdings 2"/>
              <a:buChar char=""/>
              <a:defRPr/>
            </a:pPr>
            <a:r>
              <a:rPr lang="en-US" sz="1400" dirty="0">
                <a:solidFill>
                  <a:srgbClr val="FEFAC9"/>
                </a:solidFill>
                <a:latin typeface="Constantia"/>
              </a:rPr>
              <a:t>This is a systemic issue, not to be left to the professional</a:t>
            </a:r>
          </a:p>
          <a:p>
            <a:pPr marL="652158" lvl="1" indent="-279496" defTabSz="931655">
              <a:spcBef>
                <a:spcPts val="306"/>
              </a:spcBef>
              <a:buClr>
                <a:srgbClr val="F3A447">
                  <a:shade val="75000"/>
                </a:srgbClr>
              </a:buClr>
              <a:buSzPct val="85000"/>
              <a:buFont typeface="Wingdings 2"/>
              <a:buChar char=""/>
              <a:defRPr/>
            </a:pPr>
            <a:endParaRPr lang="en-US" sz="1400" dirty="0">
              <a:solidFill>
                <a:srgbClr val="FEFAC9"/>
              </a:solidFill>
              <a:latin typeface="Constantia"/>
            </a:endParaRPr>
          </a:p>
          <a:p>
            <a:pPr marL="186332" indent="-279496" defTabSz="931655">
              <a:spcBef>
                <a:spcPts val="306"/>
              </a:spcBef>
              <a:buClr>
                <a:srgbClr val="F3A447">
                  <a:shade val="75000"/>
                </a:srgbClr>
              </a:buClr>
              <a:buSzPct val="85000"/>
              <a:buFont typeface="Wingdings 2"/>
              <a:buChar char=""/>
              <a:defRPr/>
            </a:pPr>
            <a:r>
              <a:rPr lang="en-US" sz="1400" b="1" dirty="0">
                <a:solidFill>
                  <a:srgbClr val="FEFAC9"/>
                </a:solidFill>
                <a:latin typeface="Constantia"/>
              </a:rPr>
              <a:t>Cultural Differences between the professional and client, sometimes client will use this purposefully, you’re not from SLV, you’ve never been in a gang---</a:t>
            </a:r>
            <a:endParaRPr lang="en-US" sz="1400" dirty="0">
              <a:solidFill>
                <a:prstClr val="white"/>
              </a:solidFill>
              <a:latin typeface="Constantia"/>
            </a:endParaRPr>
          </a:p>
          <a:p>
            <a:pPr marL="279496" indent="-279496" defTabSz="931655">
              <a:spcBef>
                <a:spcPts val="611"/>
              </a:spcBef>
              <a:buClr>
                <a:srgbClr val="F3A447"/>
              </a:buClr>
              <a:buSzPct val="85000"/>
              <a:buFont typeface="Wingdings 2"/>
              <a:buChar char=""/>
              <a:defRPr/>
            </a:pPr>
            <a:r>
              <a:rPr lang="en-US" sz="1400" dirty="0">
                <a:solidFill>
                  <a:prstClr val="white"/>
                </a:solidFill>
                <a:latin typeface="Constantia"/>
              </a:rPr>
              <a:t>Cultural interpretations of mental health and substance use</a:t>
            </a:r>
          </a:p>
          <a:p>
            <a:pPr defTabSz="931655">
              <a:spcBef>
                <a:spcPts val="611"/>
              </a:spcBef>
              <a:buClr>
                <a:srgbClr val="F3A447"/>
              </a:buClr>
              <a:buSzPct val="85000"/>
              <a:defRPr/>
            </a:pPr>
            <a:endParaRPr lang="en-US" sz="1400" dirty="0">
              <a:solidFill>
                <a:prstClr val="white"/>
              </a:solidFill>
              <a:latin typeface="Constantia"/>
            </a:endParaRPr>
          </a:p>
          <a:p>
            <a:pPr marL="279496" indent="-279496" defTabSz="931655">
              <a:spcBef>
                <a:spcPts val="611"/>
              </a:spcBef>
              <a:buClr>
                <a:srgbClr val="F3A447"/>
              </a:buClr>
              <a:buSzPct val="85000"/>
              <a:buFont typeface="Wingdings 2"/>
              <a:buChar char=""/>
              <a:defRPr/>
            </a:pPr>
            <a:r>
              <a:rPr lang="en-US" sz="1400" dirty="0">
                <a:solidFill>
                  <a:prstClr val="white"/>
                </a:solidFill>
                <a:latin typeface="Constantia"/>
              </a:rPr>
              <a:t>Cultural perceptions of what constitutes alcohol abuse, social expectations re substance abuse, masculinity-</a:t>
            </a:r>
          </a:p>
          <a:p>
            <a:pPr marL="279496" indent="-279496" defTabSz="931655">
              <a:spcBef>
                <a:spcPts val="611"/>
              </a:spcBef>
              <a:buClr>
                <a:srgbClr val="F3A447"/>
              </a:buClr>
              <a:buSzPct val="85000"/>
              <a:buFont typeface="Wingdings 2"/>
              <a:buChar char=""/>
              <a:defRPr/>
            </a:pPr>
            <a:r>
              <a:rPr lang="en-US" sz="1400" dirty="0">
                <a:solidFill>
                  <a:prstClr val="white"/>
                </a:solidFill>
                <a:latin typeface="Constantia"/>
              </a:rPr>
              <a:t>Stigma across cultures, Stigma of substance use/abuse and mental health within all of the above cultures and how it continues to be a “secret.” especially true in Asian cultures, much shame is brought on the family for revealing substance abuse issues.</a:t>
            </a:r>
          </a:p>
          <a:p>
            <a:pPr defTabSz="931655">
              <a:spcBef>
                <a:spcPts val="611"/>
              </a:spcBef>
              <a:buClr>
                <a:srgbClr val="F3A447"/>
              </a:buClr>
              <a:buSzPct val="85000"/>
              <a:defRPr/>
            </a:pPr>
            <a:endParaRPr lang="en-US" sz="1400" dirty="0">
              <a:solidFill>
                <a:prstClr val="white"/>
              </a:solidFill>
              <a:latin typeface="Constantia"/>
            </a:endParaRPr>
          </a:p>
          <a:p>
            <a:pPr marL="279496" indent="-279496" defTabSz="931655">
              <a:spcBef>
                <a:spcPts val="611"/>
              </a:spcBef>
              <a:buClr>
                <a:srgbClr val="F3A447"/>
              </a:buClr>
              <a:buSzPct val="85000"/>
              <a:buFont typeface="Wingdings 2"/>
              <a:buChar char=""/>
              <a:defRPr/>
            </a:pPr>
            <a:r>
              <a:rPr lang="en-US" sz="1400" dirty="0">
                <a:solidFill>
                  <a:prstClr val="white"/>
                </a:solidFill>
                <a:latin typeface="Constantia"/>
              </a:rPr>
              <a:t>Demo requirement barriers/ tools requirement barriers</a:t>
            </a:r>
          </a:p>
          <a:p>
            <a:pPr defTabSz="931655">
              <a:spcBef>
                <a:spcPts val="611"/>
              </a:spcBef>
              <a:buClr>
                <a:srgbClr val="F3A447"/>
              </a:buClr>
              <a:buSzPct val="85000"/>
              <a:defRPr/>
            </a:pPr>
            <a:endParaRPr lang="en-US" sz="1400" dirty="0">
              <a:solidFill>
                <a:prstClr val="white"/>
              </a:solidFill>
              <a:latin typeface="Constantia"/>
            </a:endParaRPr>
          </a:p>
          <a:p>
            <a:pPr marL="279496" indent="-279496" defTabSz="931655">
              <a:spcBef>
                <a:spcPts val="611"/>
              </a:spcBef>
              <a:buClr>
                <a:srgbClr val="F3A447"/>
              </a:buClr>
              <a:buSzPct val="85000"/>
              <a:buFont typeface="Wingdings 2"/>
              <a:buChar char=""/>
              <a:defRPr/>
            </a:pPr>
            <a:r>
              <a:rPr lang="en-US" sz="1400" dirty="0">
                <a:solidFill>
                  <a:prstClr val="white"/>
                </a:solidFill>
                <a:latin typeface="Constantia"/>
              </a:rPr>
              <a:t>Perceived or real power differentials, fear of consequences</a:t>
            </a:r>
          </a:p>
          <a:p>
            <a:pPr marL="372661" lvl="1" defTabSz="931655">
              <a:spcBef>
                <a:spcPts val="306"/>
              </a:spcBef>
              <a:buClr>
                <a:srgbClr val="F3A447">
                  <a:shade val="75000"/>
                </a:srgbClr>
              </a:buClr>
              <a:buSzPct val="85000"/>
              <a:defRPr/>
            </a:pPr>
            <a:endParaRPr lang="en-US" sz="1400" dirty="0">
              <a:solidFill>
                <a:srgbClr val="FEFAC9"/>
              </a:solidFill>
              <a:latin typeface="Constantia"/>
            </a:endParaRPr>
          </a:p>
          <a:p>
            <a:pPr marL="279496" indent="-279496" defTabSz="931655">
              <a:spcBef>
                <a:spcPts val="611"/>
              </a:spcBef>
              <a:buClr>
                <a:srgbClr val="F3A447"/>
              </a:buClr>
              <a:buSzPct val="85000"/>
              <a:buFont typeface="Wingdings 2"/>
              <a:buChar char=""/>
              <a:defRPr/>
            </a:pPr>
            <a:r>
              <a:rPr lang="en-US" sz="1400" dirty="0">
                <a:solidFill>
                  <a:prstClr val="white"/>
                </a:solidFill>
                <a:latin typeface="Constantia"/>
              </a:rPr>
              <a:t>How to handle guests/extended family members in the room</a:t>
            </a:r>
            <a:endParaRPr lang="en-US" sz="1400" dirty="0">
              <a:solidFill>
                <a:srgbClr val="DFE6D0"/>
              </a:solidFill>
              <a:latin typeface="Tw Cen MT"/>
            </a:endParaRPr>
          </a:p>
          <a:p>
            <a:pPr defTabSz="931604">
              <a:spcBef>
                <a:spcPct val="20000"/>
              </a:spcBef>
              <a:buClr>
                <a:srgbClr val="759AA5">
                  <a:lumMod val="60000"/>
                  <a:lumOff val="40000"/>
                </a:srgbClr>
              </a:buClr>
              <a:defRPr/>
            </a:pPr>
            <a:endParaRPr lang="en-US" sz="1400" dirty="0">
              <a:solidFill>
                <a:srgbClr val="DFE6D0"/>
              </a:solidFill>
              <a:latin typeface="Tw Cen MT"/>
            </a:endParaRPr>
          </a:p>
          <a:p>
            <a:endParaRPr lang="en-US" sz="1400" dirty="0"/>
          </a:p>
          <a:p>
            <a:r>
              <a:rPr lang="en-US" sz="1400" b="1" dirty="0"/>
              <a:t>These external barriers will continue to present themselves, as the provider we must be aware that the external barriers </a:t>
            </a:r>
            <a:r>
              <a:rPr lang="en-US" sz="1400" b="1" dirty="0">
                <a:solidFill>
                  <a:srgbClr val="DFE6D0"/>
                </a:solidFill>
                <a:latin typeface="Tw Cen MT"/>
              </a:rPr>
              <a:t>can support our internal process and guarantee that culture does not get addressed!</a:t>
            </a:r>
            <a:endParaRPr lang="en-US" sz="1400" b="1" dirty="0"/>
          </a:p>
        </p:txBody>
      </p:sp>
      <p:sp>
        <p:nvSpPr>
          <p:cNvPr id="4" name="Slide Number Placeholder 3"/>
          <p:cNvSpPr>
            <a:spLocks noGrp="1"/>
          </p:cNvSpPr>
          <p:nvPr>
            <p:ph type="sldNum" sz="quarter" idx="10"/>
          </p:nvPr>
        </p:nvSpPr>
        <p:spPr/>
        <p:txBody>
          <a:bodyPr/>
          <a:lstStyle/>
          <a:p>
            <a:fld id="{2195A44D-B8CD-4B19-A451-74565BAC5473}" type="slidenum">
              <a:rPr lang="en-US" smtClean="0"/>
              <a:pPr/>
              <a:t>38</a:t>
            </a:fld>
            <a:endParaRPr lang="en-US"/>
          </a:p>
        </p:txBody>
      </p:sp>
    </p:spTree>
    <p:extLst>
      <p:ext uri="{BB962C8B-B14F-4D97-AF65-F5344CB8AC3E}">
        <p14:creationId xmlns:p14="http://schemas.microsoft.com/office/powerpoint/2010/main" val="3936945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Your own cultural identity AND your presentation of culture/ethnicity inevitably plays a part in your professional life, whether you want it to or not.</a:t>
            </a:r>
          </a:p>
          <a:p>
            <a:endParaRPr lang="en-US" sz="1400" dirty="0"/>
          </a:p>
          <a:p>
            <a:r>
              <a:rPr lang="en-US" sz="1400" b="1" dirty="0"/>
              <a:t>Give MV as an example</a:t>
            </a:r>
          </a:p>
          <a:p>
            <a:pPr marL="291142" indent="-291142">
              <a:buFont typeface="Arial" pitchFamily="34" charset="0"/>
              <a:buChar char="•"/>
            </a:pPr>
            <a:endParaRPr lang="en-US" sz="1400" dirty="0"/>
          </a:p>
          <a:p>
            <a:pPr marL="291142" indent="-291142">
              <a:buFont typeface="Arial" pitchFamily="34" charset="0"/>
              <a:buChar char="•"/>
            </a:pPr>
            <a:r>
              <a:rPr lang="en-US" sz="1400" dirty="0"/>
              <a:t>Your perception of your culture </a:t>
            </a:r>
            <a:r>
              <a:rPr lang="en-US" sz="1400" dirty="0" err="1"/>
              <a:t>vs</a:t>
            </a:r>
            <a:r>
              <a:rPr lang="en-US" sz="1400" dirty="0"/>
              <a:t> your client’s perception of your culture</a:t>
            </a:r>
          </a:p>
          <a:p>
            <a:pPr marL="291142" indent="-291142">
              <a:buFont typeface="Arial" pitchFamily="34" charset="0"/>
              <a:buChar char="•"/>
            </a:pPr>
            <a:r>
              <a:rPr lang="en-US" sz="1400" dirty="0"/>
              <a:t>Your perception (or </a:t>
            </a:r>
            <a:r>
              <a:rPr lang="en-US" sz="1400" dirty="0" err="1"/>
              <a:t>mis</a:t>
            </a:r>
            <a:r>
              <a:rPr lang="en-US" sz="1400" dirty="0"/>
              <a:t>-perception) of how your client perceives your culture</a:t>
            </a:r>
          </a:p>
          <a:p>
            <a:pPr marL="291142" indent="-291142">
              <a:buFont typeface="Arial" pitchFamily="34" charset="0"/>
              <a:buChar char="•"/>
            </a:pPr>
            <a:endParaRPr lang="en-US" sz="1400" dirty="0"/>
          </a:p>
          <a:p>
            <a:pPr marL="291142" indent="-291142">
              <a:buFont typeface="Arial" pitchFamily="34" charset="0"/>
              <a:buChar char="•"/>
            </a:pPr>
            <a:r>
              <a:rPr lang="en-US" sz="1400" dirty="0"/>
              <a:t>Feeling cultureless??  There is the misperception that there are the “haves and have-nots” of culture</a:t>
            </a:r>
          </a:p>
          <a:p>
            <a:endParaRPr lang="en-US" sz="1400" dirty="0"/>
          </a:p>
          <a:p>
            <a:r>
              <a:rPr lang="en-US" sz="1400" dirty="0"/>
              <a:t>You may perceive the cultural difference as a strength or weakness in building rapport, possibly wrongly so either way!</a:t>
            </a:r>
          </a:p>
          <a:p>
            <a:endParaRPr lang="en-US" sz="1400" dirty="0"/>
          </a:p>
          <a:p>
            <a:r>
              <a:rPr lang="en-US" sz="1400" dirty="0"/>
              <a:t>Examples:</a:t>
            </a:r>
          </a:p>
          <a:p>
            <a:pPr lvl="0"/>
            <a:r>
              <a:rPr lang="en-US" sz="1400" dirty="0"/>
              <a:t>Locals vs. non-locals impacts ability to gain trust of folks from the valley, what are the benefits to the client that you are, in fact, a complete stranger?</a:t>
            </a:r>
          </a:p>
          <a:p>
            <a:pPr lvl="0"/>
            <a:r>
              <a:rPr lang="en-US" sz="1400" dirty="0"/>
              <a:t>Fear of offending, revealing naivety, color blindness, feeling like perceived as “cultureless”</a:t>
            </a:r>
          </a:p>
          <a:p>
            <a:pPr lvl="0"/>
            <a:endParaRPr lang="en-US" sz="1400" dirty="0"/>
          </a:p>
          <a:p>
            <a:pPr lvl="0"/>
            <a:r>
              <a:rPr lang="en-US" sz="1400" dirty="0"/>
              <a:t>I’m like them, easier to get buy-in</a:t>
            </a:r>
          </a:p>
          <a:p>
            <a:pPr lvl="0"/>
            <a:endParaRPr lang="en-US" sz="1400" dirty="0"/>
          </a:p>
          <a:p>
            <a:pPr lvl="0"/>
            <a:r>
              <a:rPr lang="en-US" sz="1400" dirty="0"/>
              <a:t>I’m like them, so I know them completely</a:t>
            </a:r>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39</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257845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Family of Origin</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Race</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Ethnicity</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Age</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Class</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Sexual Orientation</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Gender Identity</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Abilities</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Appearance</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Religion</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Environment</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Organizational affiliations, military, academia, gangs</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SES, housing</a:t>
            </a:r>
          </a:p>
          <a:p>
            <a:pPr marL="284806" indent="-284806" defTabSz="949357">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Others?</a:t>
            </a:r>
          </a:p>
          <a:p>
            <a:endParaRPr lang="en-US" sz="1400" dirty="0"/>
          </a:p>
          <a:p>
            <a:r>
              <a:rPr lang="en-US" sz="1400" dirty="0"/>
              <a:t>Merriam-Webster:</a:t>
            </a:r>
          </a:p>
          <a:p>
            <a:r>
              <a:rPr lang="en-US" sz="1400" i="1" dirty="0"/>
              <a:t>a</a:t>
            </a:r>
            <a:r>
              <a:rPr lang="en-US" sz="1400" dirty="0"/>
              <a:t> </a:t>
            </a:r>
            <a:r>
              <a:rPr lang="en-US" sz="1400" b="1" dirty="0"/>
              <a:t>:</a:t>
            </a:r>
            <a:r>
              <a:rPr lang="en-US" sz="1400" dirty="0"/>
              <a:t> the </a:t>
            </a:r>
            <a:r>
              <a:rPr lang="en-US" sz="1400" dirty="0">
                <a:hlinkClick r:id="rId3" action="ppaction://hlinkfile"/>
              </a:rPr>
              <a:t>integrated</a:t>
            </a:r>
            <a:r>
              <a:rPr lang="en-US" sz="1400" dirty="0"/>
              <a:t> pattern of human knowledge, belief, and behavior that depends upon the capacity for learning and transmitting knowledge to succeeding generations </a:t>
            </a:r>
          </a:p>
          <a:p>
            <a:r>
              <a:rPr lang="en-US" sz="1400" i="1" dirty="0"/>
              <a:t>b</a:t>
            </a:r>
            <a:r>
              <a:rPr lang="en-US" sz="1400" dirty="0"/>
              <a:t> </a:t>
            </a:r>
            <a:r>
              <a:rPr lang="en-US" sz="1400" b="1" dirty="0"/>
              <a:t>:</a:t>
            </a:r>
            <a:r>
              <a:rPr lang="en-US" sz="1400" dirty="0"/>
              <a:t> the customary beliefs, social forms, and material traits of a racial, religious, or social group; </a:t>
            </a:r>
            <a:r>
              <a:rPr lang="en-US" sz="1400" i="1" dirty="0"/>
              <a:t>also</a:t>
            </a:r>
            <a:r>
              <a:rPr lang="en-US" sz="1400" dirty="0"/>
              <a:t> </a:t>
            </a:r>
            <a:r>
              <a:rPr lang="en-US" sz="1400" b="1" dirty="0"/>
              <a:t>:</a:t>
            </a:r>
            <a:r>
              <a:rPr lang="en-US" sz="1400" dirty="0"/>
              <a:t> the characteristic features of everyday existence (as diversions or a way of life} shared by people in a place or time &lt;popular </a:t>
            </a:r>
            <a:r>
              <a:rPr lang="en-US" sz="1400" i="1" dirty="0"/>
              <a:t>culture</a:t>
            </a:r>
            <a:r>
              <a:rPr lang="en-US" sz="1400" dirty="0"/>
              <a:t>&gt; &lt;southern </a:t>
            </a:r>
            <a:r>
              <a:rPr lang="en-US" sz="1400" i="1" dirty="0"/>
              <a:t>culture</a:t>
            </a:r>
            <a:r>
              <a:rPr lang="en-US" sz="1400" dirty="0"/>
              <a:t>&gt; </a:t>
            </a:r>
          </a:p>
          <a:p>
            <a:r>
              <a:rPr lang="en-US" sz="1400" i="1" dirty="0"/>
              <a:t>c</a:t>
            </a:r>
            <a:r>
              <a:rPr lang="en-US" sz="1400" dirty="0"/>
              <a:t> </a:t>
            </a:r>
            <a:r>
              <a:rPr lang="en-US" sz="1400" b="1" dirty="0"/>
              <a:t>:</a:t>
            </a:r>
            <a:r>
              <a:rPr lang="en-US" sz="1400" dirty="0"/>
              <a:t> the set of shared attitudes, values, goals, and practices that characterizes an institution or organization &lt;a corporate </a:t>
            </a:r>
            <a:r>
              <a:rPr lang="en-US" sz="1400" i="1" dirty="0"/>
              <a:t>culture</a:t>
            </a:r>
            <a:r>
              <a:rPr lang="en-US" sz="1400" dirty="0"/>
              <a:t> focused on the bottom line&gt; </a:t>
            </a:r>
          </a:p>
          <a:p>
            <a:r>
              <a:rPr lang="en-US" sz="1400" i="1" dirty="0"/>
              <a:t>d</a:t>
            </a:r>
            <a:r>
              <a:rPr lang="en-US" sz="1400" dirty="0"/>
              <a:t> </a:t>
            </a:r>
            <a:r>
              <a:rPr lang="en-US" sz="1400" b="1" dirty="0"/>
              <a:t>:</a:t>
            </a:r>
            <a:r>
              <a:rPr lang="en-US" sz="1400" dirty="0"/>
              <a:t> the set of values, </a:t>
            </a:r>
            <a:r>
              <a:rPr lang="en-US" sz="1400" dirty="0">
                <a:hlinkClick r:id="rId4" action="ppaction://hlinkfile"/>
              </a:rPr>
              <a:t>conventions</a:t>
            </a:r>
            <a:r>
              <a:rPr lang="en-US" sz="1400" dirty="0"/>
              <a:t>, or social practices associated with a particular field, activity, or societal characteristic </a:t>
            </a:r>
          </a:p>
          <a:p>
            <a:endParaRPr lang="en-US" sz="1400" dirty="0"/>
          </a:p>
          <a:p>
            <a:r>
              <a:rPr lang="en-US" sz="1400" dirty="0"/>
              <a:t>Art</a:t>
            </a:r>
          </a:p>
          <a:p>
            <a:r>
              <a:rPr lang="en-US" sz="1400" dirty="0"/>
              <a:t>Behaviors</a:t>
            </a:r>
          </a:p>
          <a:p>
            <a:r>
              <a:rPr lang="en-US" sz="1400" dirty="0"/>
              <a:t>Social interactions</a:t>
            </a:r>
          </a:p>
          <a:p>
            <a:r>
              <a:rPr lang="en-US" sz="1400" dirty="0"/>
              <a:t>Food</a:t>
            </a:r>
          </a:p>
          <a:p>
            <a:endParaRPr lang="en-US" sz="1400" dirty="0"/>
          </a:p>
          <a:p>
            <a:pPr marL="753734" lvl="1" indent="-291142" defTabSz="931655" fontAlgn="base">
              <a:lnSpc>
                <a:spcPct val="9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revolves around the fact that human groups differ in the way they structure their behavior, in their world view, in their perspectives on the rhythms and patterns of life, and in their concept of the essential nature of the human condition</a:t>
            </a:r>
          </a:p>
          <a:p>
            <a:pPr marL="753734" lvl="1" indent="-291142" defTabSz="931655" fontAlgn="base">
              <a:lnSpc>
                <a:spcPct val="9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culture is the sum total of life patterns passed on from generation to generation within a given community</a:t>
            </a:r>
          </a:p>
          <a:p>
            <a:pPr marL="753734" lvl="1" indent="-291142" defTabSz="931655" fontAlgn="base">
              <a:lnSpc>
                <a:spcPct val="9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it includes institutions, language, religious ideals, artistic expressions, &amp; patterns of social and interpersonal relationships </a:t>
            </a:r>
          </a:p>
          <a:p>
            <a:pPr marL="753734" lvl="1" indent="-291142" defTabSz="931655" fontAlgn="base">
              <a:lnSpc>
                <a:spcPct val="9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culture includes values, attitudes, customs and beliefs that are shared by group members</a:t>
            </a:r>
          </a:p>
          <a:p>
            <a:pPr marL="753734" lvl="1" indent="-291142" defTabSz="931655" fontAlgn="base">
              <a:lnSpc>
                <a:spcPct val="9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cultural beliefs determine who will be oppressed and who will benefit from socioeconomic and political privileges in any given society</a:t>
            </a:r>
          </a:p>
          <a:p>
            <a:pPr marL="753734" lvl="1" indent="-291142" defTabSz="931655" fontAlgn="base">
              <a:lnSpc>
                <a:spcPct val="9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it is within a cultural context that attitudes and reactions to the use and abuse of substances are formed</a:t>
            </a:r>
          </a:p>
          <a:p>
            <a:pPr marL="753734" lvl="1" indent="-291142" defTabSz="931655" fontAlgn="base">
              <a:lnSpc>
                <a:spcPct val="9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the definition of culture is global</a:t>
            </a:r>
          </a:p>
          <a:p>
            <a:pPr marL="753734" lvl="1" indent="-291142" defTabSz="931655" fontAlgn="base">
              <a:lnSpc>
                <a:spcPct val="90000"/>
              </a:lnSpc>
              <a:spcBef>
                <a:spcPct val="20000"/>
              </a:spcBef>
              <a:spcAft>
                <a:spcPct val="0"/>
              </a:spcAft>
              <a:buClr>
                <a:srgbClr val="EA157A"/>
              </a:buClr>
              <a:buSzPct val="90000"/>
              <a:buFont typeface="Arial" charset="0"/>
              <a:buChar char="–"/>
              <a:defRPr/>
            </a:pPr>
            <a:endParaRPr lang="en-US" sz="1400" dirty="0">
              <a:solidFill>
                <a:srgbClr val="E3E8F4"/>
              </a:solidFill>
              <a:latin typeface="Corbel"/>
            </a:endParaRPr>
          </a:p>
          <a:p>
            <a:pPr marL="753734" lvl="1" indent="-291142" defTabSz="931655" fontAlgn="base">
              <a:lnSpc>
                <a:spcPct val="90000"/>
              </a:lnSpc>
              <a:spcBef>
                <a:spcPct val="20000"/>
              </a:spcBef>
              <a:spcAft>
                <a:spcPct val="0"/>
              </a:spcAft>
              <a:buClr>
                <a:srgbClr val="EA157A"/>
              </a:buClr>
              <a:buSzPct val="90000"/>
              <a:buFont typeface="Arial" charset="0"/>
              <a:buChar char="–"/>
              <a:defRPr/>
            </a:pPr>
            <a:endParaRPr lang="en-US" sz="1400" dirty="0">
              <a:solidFill>
                <a:srgbClr val="E3E8F4"/>
              </a:solidFill>
              <a:latin typeface="Corbel"/>
            </a:endParaRPr>
          </a:p>
          <a:p>
            <a:pPr marL="291142" indent="-291142" defTabSz="931655" eaLnBrk="0" fontAlgn="base" hangingPunct="0">
              <a:spcBef>
                <a:spcPct val="30000"/>
              </a:spcBef>
              <a:spcAft>
                <a:spcPct val="0"/>
              </a:spcAft>
              <a:buFontTx/>
              <a:buChar char="•"/>
              <a:defRPr/>
            </a:pPr>
            <a:r>
              <a:rPr lang="en-US" sz="1400" b="1" dirty="0">
                <a:solidFill>
                  <a:srgbClr val="002060"/>
                </a:solidFill>
              </a:rPr>
              <a:t>Cultural is individually and socially constructed.</a:t>
            </a:r>
          </a:p>
          <a:p>
            <a:pPr marL="291142" indent="-291142" defTabSz="931655" eaLnBrk="0" fontAlgn="base" hangingPunct="0">
              <a:spcBef>
                <a:spcPct val="30000"/>
              </a:spcBef>
              <a:spcAft>
                <a:spcPct val="0"/>
              </a:spcAft>
              <a:buFontTx/>
              <a:buChar char="•"/>
              <a:defRPr/>
            </a:pPr>
            <a:r>
              <a:rPr lang="en-US" sz="1400" b="1" dirty="0">
                <a:solidFill>
                  <a:srgbClr val="002060"/>
                </a:solidFill>
              </a:rPr>
              <a:t>It is always contextual – culture does not grow in a vacuum.</a:t>
            </a:r>
          </a:p>
          <a:p>
            <a:pPr marL="291142" indent="-291142" defTabSz="931655" eaLnBrk="0" fontAlgn="base" hangingPunct="0">
              <a:spcBef>
                <a:spcPct val="30000"/>
              </a:spcBef>
              <a:spcAft>
                <a:spcPct val="0"/>
              </a:spcAft>
              <a:buFontTx/>
              <a:buChar char="•"/>
              <a:defRPr/>
            </a:pPr>
            <a:r>
              <a:rPr lang="en-US" sz="1400" b="1" dirty="0">
                <a:solidFill>
                  <a:srgbClr val="002060"/>
                </a:solidFill>
              </a:rPr>
              <a:t>Culture is emergent, improvisational, transformational, political.</a:t>
            </a:r>
          </a:p>
          <a:p>
            <a:pPr marL="291142" indent="-291142" defTabSz="931655" eaLnBrk="0" fontAlgn="base" hangingPunct="0">
              <a:spcBef>
                <a:spcPct val="30000"/>
              </a:spcBef>
              <a:spcAft>
                <a:spcPct val="0"/>
              </a:spcAft>
              <a:buFontTx/>
              <a:buChar char="•"/>
              <a:defRPr/>
            </a:pPr>
            <a:r>
              <a:rPr lang="en-US" sz="1400" b="1" dirty="0">
                <a:solidFill>
                  <a:srgbClr val="002060"/>
                </a:solidFill>
              </a:rPr>
              <a:t>Culture is a matter of language.</a:t>
            </a:r>
          </a:p>
          <a:p>
            <a:pPr marL="291142" indent="-291142" defTabSz="931655" eaLnBrk="0" fontAlgn="base" hangingPunct="0">
              <a:spcBef>
                <a:spcPct val="30000"/>
              </a:spcBef>
              <a:spcAft>
                <a:spcPct val="0"/>
              </a:spcAft>
              <a:buFontTx/>
              <a:buChar char="•"/>
              <a:defRPr/>
            </a:pPr>
            <a:r>
              <a:rPr lang="en-US" sz="1400" b="1" dirty="0">
                <a:solidFill>
                  <a:srgbClr val="002060"/>
                </a:solidFill>
              </a:rPr>
              <a:t>Ever evolving and changing, adaptive</a:t>
            </a:r>
          </a:p>
          <a:p>
            <a:pPr marL="291142" indent="-291142" defTabSz="931655" eaLnBrk="0" fontAlgn="base" hangingPunct="0">
              <a:spcBef>
                <a:spcPct val="30000"/>
              </a:spcBef>
              <a:spcAft>
                <a:spcPct val="0"/>
              </a:spcAft>
              <a:buFontTx/>
              <a:buChar char="•"/>
              <a:defRPr/>
            </a:pPr>
            <a:endParaRPr lang="en-US" sz="1400" b="1" dirty="0">
              <a:solidFill>
                <a:srgbClr val="002060"/>
              </a:solidFill>
            </a:endParaRPr>
          </a:p>
          <a:p>
            <a:pPr lvl="0"/>
            <a:r>
              <a:rPr lang="en-US" sz="1400" dirty="0"/>
              <a:t>Levels of Awareness about the Origin and Purpose of Learned Behaviors</a:t>
            </a:r>
          </a:p>
          <a:p>
            <a:endParaRPr lang="en-US" sz="1400" dirty="0"/>
          </a:p>
          <a:p>
            <a:pPr lvl="0"/>
            <a:r>
              <a:rPr lang="en-US" sz="1400" dirty="0"/>
              <a:t>One’s interpretation and adaptation of their own Cultural Heritage</a:t>
            </a:r>
          </a:p>
          <a:p>
            <a:pPr lvl="0"/>
            <a:endParaRPr lang="en-US" sz="1400" dirty="0"/>
          </a:p>
          <a:p>
            <a:pPr lvl="0"/>
            <a:r>
              <a:rPr lang="en-US" sz="1400" dirty="0"/>
              <a:t>Unspoken Rules about cultures, within cultures and across cultures</a:t>
            </a:r>
          </a:p>
          <a:p>
            <a:pPr lvl="0"/>
            <a:endParaRPr lang="en-US" sz="1400" dirty="0"/>
          </a:p>
          <a:p>
            <a:pPr lvl="0"/>
            <a:endParaRPr lang="en-US" sz="1400" dirty="0"/>
          </a:p>
          <a:p>
            <a:pPr lvl="0"/>
            <a:r>
              <a:rPr lang="en-US" sz="1400" b="1" dirty="0"/>
              <a:t>Cultural Introduction</a:t>
            </a:r>
          </a:p>
          <a:p>
            <a:pPr lvl="0"/>
            <a:r>
              <a:rPr lang="en-US" sz="1400" dirty="0"/>
              <a:t>I would like for you to pair off with someone that you don’t know, or know very little, and </a:t>
            </a:r>
          </a:p>
          <a:p>
            <a:pPr lvl="0"/>
            <a:r>
              <a:rPr lang="en-US" sz="1400" dirty="0"/>
              <a:t>introduce yourself to that person. But, this is going to be different than your normal introduction. </a:t>
            </a:r>
          </a:p>
          <a:p>
            <a:pPr lvl="0"/>
            <a:r>
              <a:rPr lang="en-US" sz="1400" dirty="0"/>
              <a:t>Please introduce yourself in a ―cultural manner.</a:t>
            </a:r>
          </a:p>
          <a:p>
            <a:pPr lvl="0"/>
            <a:r>
              <a:rPr lang="en-US" sz="1400" dirty="0"/>
              <a:t> I am defining ―culture in the broadest context. </a:t>
            </a:r>
          </a:p>
          <a:p>
            <a:pPr lvl="0"/>
            <a:r>
              <a:rPr lang="en-US" sz="1400" dirty="0"/>
              <a:t>It may mean describing who you are by ethnicity, race, language, family, spiritual beliefs, </a:t>
            </a:r>
          </a:p>
          <a:p>
            <a:pPr lvl="0"/>
            <a:r>
              <a:rPr lang="en-US" sz="1400" dirty="0"/>
              <a:t>religious affiliation, generation, sexual identity, birth order, or any other self-identifying manner. </a:t>
            </a:r>
          </a:p>
          <a:p>
            <a:pPr lvl="0"/>
            <a:endParaRPr lang="en-US" sz="1400" dirty="0"/>
          </a:p>
          <a:p>
            <a:pPr lvl="0"/>
            <a:endParaRPr lang="en-US" sz="1400" dirty="0"/>
          </a:p>
          <a:p>
            <a:pPr lvl="0"/>
            <a:r>
              <a:rPr lang="en-US" sz="1400" dirty="0"/>
              <a:t>There are </a:t>
            </a:r>
            <a:r>
              <a:rPr lang="en-US" sz="1400" b="1" dirty="0"/>
              <a:t>two rules</a:t>
            </a:r>
            <a:r>
              <a:rPr lang="en-US" sz="1400" dirty="0"/>
              <a:t>: Please do not share what you do professionally, your job, position, degrees</a:t>
            </a:r>
          </a:p>
          <a:p>
            <a:pPr lvl="0"/>
            <a:r>
              <a:rPr lang="en-US" sz="1400" dirty="0"/>
              <a:t>or title and do not ask any questions of the other person. Listen only, while the other person is</a:t>
            </a:r>
          </a:p>
          <a:p>
            <a:pPr lvl="0"/>
            <a:r>
              <a:rPr lang="en-US" sz="1400" dirty="0"/>
              <a:t>speaking. Then I am going to ask you to switch to allow the other person to introduce </a:t>
            </a:r>
          </a:p>
          <a:p>
            <a:pPr lvl="0"/>
            <a:r>
              <a:rPr lang="en-US" sz="1400" dirty="0"/>
              <a:t>themselves to you following the same two rules. Please start and spend about 2-3 minutes each </a:t>
            </a:r>
          </a:p>
          <a:p>
            <a:pPr lvl="0"/>
            <a:r>
              <a:rPr lang="en-US" sz="1400" dirty="0"/>
              <a:t>depending on how much time you have for the exercise.</a:t>
            </a:r>
          </a:p>
          <a:p>
            <a:pPr marL="291142" indent="-291142" defTabSz="931655" eaLnBrk="0" fontAlgn="base" hangingPunct="0">
              <a:spcBef>
                <a:spcPct val="30000"/>
              </a:spcBef>
              <a:spcAft>
                <a:spcPct val="0"/>
              </a:spcAft>
              <a:buFontTx/>
              <a:buChar char="•"/>
              <a:defRPr/>
            </a:pPr>
            <a:endParaRPr lang="en-US" sz="1400" b="1" dirty="0">
              <a:solidFill>
                <a:srgbClr val="002060"/>
              </a:solidFill>
            </a:endParaRPr>
          </a:p>
          <a:p>
            <a:pPr marL="291142" indent="-291142" defTabSz="931655" eaLnBrk="0" fontAlgn="base" hangingPunct="0">
              <a:spcBef>
                <a:spcPct val="30000"/>
              </a:spcBef>
              <a:spcAft>
                <a:spcPct val="0"/>
              </a:spcAft>
              <a:buFontTx/>
              <a:buChar char="•"/>
              <a:defRPr/>
            </a:pPr>
            <a:r>
              <a:rPr lang="en-US" sz="1400" b="1" dirty="0">
                <a:solidFill>
                  <a:srgbClr val="002060"/>
                </a:solidFill>
              </a:rPr>
              <a:t>How did it feel to?:</a:t>
            </a:r>
          </a:p>
          <a:p>
            <a:pPr marL="291142" indent="-291142" defTabSz="931655" eaLnBrk="0" fontAlgn="base" hangingPunct="0">
              <a:spcBef>
                <a:spcPct val="30000"/>
              </a:spcBef>
              <a:spcAft>
                <a:spcPct val="0"/>
              </a:spcAft>
              <a:buFontTx/>
              <a:buChar char="•"/>
              <a:defRPr/>
            </a:pPr>
            <a:r>
              <a:rPr lang="en-US" sz="1400" dirty="0">
                <a:solidFill>
                  <a:srgbClr val="002060"/>
                </a:solidFill>
              </a:rPr>
              <a:t>Introduce yourself without describing what you do? Was it comfortable or not? </a:t>
            </a:r>
          </a:p>
          <a:p>
            <a:pPr marL="291142" indent="-291142" defTabSz="931655" eaLnBrk="0" fontAlgn="base" hangingPunct="0">
              <a:spcBef>
                <a:spcPct val="30000"/>
              </a:spcBef>
              <a:spcAft>
                <a:spcPct val="0"/>
              </a:spcAft>
              <a:buFontTx/>
              <a:buChar char="•"/>
              <a:defRPr/>
            </a:pPr>
            <a:r>
              <a:rPr lang="en-US" sz="1400" dirty="0">
                <a:solidFill>
                  <a:srgbClr val="002060"/>
                </a:solidFill>
              </a:rPr>
              <a:t>Listen without asking questions?</a:t>
            </a:r>
          </a:p>
          <a:p>
            <a:pPr marL="291142" indent="-291142" defTabSz="931655" eaLnBrk="0" fontAlgn="base" hangingPunct="0">
              <a:spcBef>
                <a:spcPct val="30000"/>
              </a:spcBef>
              <a:spcAft>
                <a:spcPct val="0"/>
              </a:spcAft>
              <a:buFontTx/>
              <a:buChar char="•"/>
              <a:defRPr/>
            </a:pPr>
            <a:r>
              <a:rPr lang="en-US" sz="1400" dirty="0">
                <a:solidFill>
                  <a:srgbClr val="002060"/>
                </a:solidFill>
              </a:rPr>
              <a:t>Trust someone you don’t know with more information than you usually share in a typical introduction?</a:t>
            </a:r>
          </a:p>
          <a:p>
            <a:pPr marL="291142" indent="-291142" defTabSz="931655" eaLnBrk="0" fontAlgn="base" hangingPunct="0">
              <a:spcBef>
                <a:spcPct val="30000"/>
              </a:spcBef>
              <a:spcAft>
                <a:spcPct val="0"/>
              </a:spcAft>
              <a:buFontTx/>
              <a:buChar char="•"/>
              <a:defRPr/>
            </a:pPr>
            <a:r>
              <a:rPr lang="en-US" sz="1400" dirty="0">
                <a:solidFill>
                  <a:srgbClr val="002060"/>
                </a:solidFill>
              </a:rPr>
              <a:t>Feel somewhat vulnerable, not knowing if/how the other person was going to judge you by how you self-identify?</a:t>
            </a:r>
          </a:p>
          <a:p>
            <a:pPr marL="291142" indent="-291142" defTabSz="931655" eaLnBrk="0" fontAlgn="base" hangingPunct="0">
              <a:spcBef>
                <a:spcPct val="30000"/>
              </a:spcBef>
              <a:spcAft>
                <a:spcPct val="0"/>
              </a:spcAft>
              <a:buFontTx/>
              <a:buChar char="•"/>
              <a:defRPr/>
            </a:pPr>
            <a:r>
              <a:rPr lang="en-US" sz="1400" dirty="0">
                <a:solidFill>
                  <a:srgbClr val="002060"/>
                </a:solidFill>
              </a:rPr>
              <a:t>(Reflect and summarize the points audience made). As we go about our daily lives, we tend to </a:t>
            </a:r>
          </a:p>
          <a:p>
            <a:pPr defTabSz="931655" eaLnBrk="0" fontAlgn="base" hangingPunct="0">
              <a:spcBef>
                <a:spcPct val="30000"/>
              </a:spcBef>
              <a:spcAft>
                <a:spcPct val="0"/>
              </a:spcAft>
              <a:defRPr/>
            </a:pPr>
            <a:r>
              <a:rPr lang="en-US" sz="1400" dirty="0">
                <a:solidFill>
                  <a:srgbClr val="002060"/>
                </a:solidFill>
              </a:rPr>
              <a:t>introduce ourselves to others by stating our name and what we ―do,</a:t>
            </a:r>
          </a:p>
          <a:p>
            <a:pPr defTabSz="931655" eaLnBrk="0" fontAlgn="base" hangingPunct="0">
              <a:spcBef>
                <a:spcPct val="30000"/>
              </a:spcBef>
              <a:spcAft>
                <a:spcPct val="0"/>
              </a:spcAft>
              <a:defRPr/>
            </a:pPr>
            <a:r>
              <a:rPr lang="en-US" sz="1400" dirty="0">
                <a:solidFill>
                  <a:srgbClr val="002060"/>
                </a:solidFill>
              </a:rPr>
              <a:t>that is, our profession, job or role. We tend not to introduce ourselves as people and ―who we really are. </a:t>
            </a:r>
          </a:p>
          <a:p>
            <a:pPr defTabSz="931655" eaLnBrk="0" fontAlgn="base" hangingPunct="0">
              <a:spcBef>
                <a:spcPct val="30000"/>
              </a:spcBef>
              <a:spcAft>
                <a:spcPct val="0"/>
              </a:spcAft>
              <a:defRPr/>
            </a:pPr>
            <a:endParaRPr lang="en-US" sz="1400" dirty="0">
              <a:solidFill>
                <a:srgbClr val="002060"/>
              </a:solidFill>
            </a:endParaRPr>
          </a:p>
          <a:p>
            <a:pPr defTabSz="931655" eaLnBrk="0" fontAlgn="base" hangingPunct="0">
              <a:spcBef>
                <a:spcPct val="30000"/>
              </a:spcBef>
              <a:spcAft>
                <a:spcPct val="0"/>
              </a:spcAft>
              <a:defRPr/>
            </a:pPr>
            <a:r>
              <a:rPr lang="en-US" sz="1400" dirty="0">
                <a:solidFill>
                  <a:srgbClr val="002060"/>
                </a:solidFill>
              </a:rPr>
              <a:t>In other words, </a:t>
            </a:r>
          </a:p>
          <a:p>
            <a:pPr defTabSz="931655" eaLnBrk="0" fontAlgn="base" hangingPunct="0">
              <a:spcBef>
                <a:spcPct val="30000"/>
              </a:spcBef>
              <a:spcAft>
                <a:spcPct val="0"/>
              </a:spcAft>
              <a:defRPr/>
            </a:pPr>
            <a:r>
              <a:rPr lang="en-US" sz="1400" dirty="0">
                <a:solidFill>
                  <a:srgbClr val="002060"/>
                </a:solidFill>
              </a:rPr>
              <a:t>we tend to describe ourselves, and therefore see ourselves, as</a:t>
            </a:r>
          </a:p>
          <a:p>
            <a:pPr defTabSz="931655" eaLnBrk="0" fontAlgn="base" hangingPunct="0">
              <a:spcBef>
                <a:spcPct val="30000"/>
              </a:spcBef>
              <a:spcAft>
                <a:spcPct val="0"/>
              </a:spcAft>
              <a:defRPr/>
            </a:pPr>
            <a:r>
              <a:rPr lang="en-US" sz="1400" dirty="0">
                <a:solidFill>
                  <a:srgbClr val="002060"/>
                </a:solidFill>
              </a:rPr>
              <a:t> ―human doings as opposed to human beings. </a:t>
            </a:r>
          </a:p>
          <a:p>
            <a:pPr defTabSz="931655" eaLnBrk="0" fontAlgn="base" hangingPunct="0">
              <a:spcBef>
                <a:spcPct val="30000"/>
              </a:spcBef>
              <a:spcAft>
                <a:spcPct val="0"/>
              </a:spcAft>
              <a:defRPr/>
            </a:pPr>
            <a:r>
              <a:rPr lang="en-US" sz="1400" dirty="0">
                <a:solidFill>
                  <a:srgbClr val="002060"/>
                </a:solidFill>
              </a:rPr>
              <a:t>Let’s take time now to reconnect ourselves with</a:t>
            </a:r>
          </a:p>
          <a:p>
            <a:pPr defTabSz="931655" eaLnBrk="0" fontAlgn="base" hangingPunct="0">
              <a:spcBef>
                <a:spcPct val="30000"/>
              </a:spcBef>
              <a:spcAft>
                <a:spcPct val="0"/>
              </a:spcAft>
              <a:defRPr/>
            </a:pPr>
            <a:r>
              <a:rPr lang="en-US" sz="1400" dirty="0">
                <a:solidFill>
                  <a:srgbClr val="002060"/>
                </a:solidFill>
              </a:rPr>
              <a:t>―who we are instead of ―what we are and what we do.</a:t>
            </a:r>
          </a:p>
          <a:p>
            <a:pPr marL="291142" indent="-291142" defTabSz="931655" eaLnBrk="0" fontAlgn="base" hangingPunct="0">
              <a:spcBef>
                <a:spcPct val="30000"/>
              </a:spcBef>
              <a:spcAft>
                <a:spcPct val="0"/>
              </a:spcAft>
              <a:buFontTx/>
              <a:buChar char="•"/>
              <a:defRPr/>
            </a:pPr>
            <a:endParaRPr lang="en-US" sz="1400" b="1" dirty="0">
              <a:solidFill>
                <a:srgbClr val="002060"/>
              </a:solidFill>
            </a:endParaRPr>
          </a:p>
          <a:p>
            <a:endParaRPr lang="en-US" sz="1400"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4</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767180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682" indent="-175682">
              <a:buFont typeface="Arial" pitchFamily="34" charset="0"/>
              <a:buChar char="•"/>
            </a:pPr>
            <a:r>
              <a:rPr lang="en-US" sz="1400" b="1" dirty="0"/>
              <a:t>Uncomfortable!!!  Give the LGBTQ discussion with E----- as an example.  Changes in CCAR, TMS and Integrated Data Tool</a:t>
            </a:r>
          </a:p>
          <a:p>
            <a:pPr marL="175682" indent="-175682">
              <a:buFont typeface="Arial" pitchFamily="34" charset="0"/>
              <a:buChar char="•"/>
            </a:pPr>
            <a:endParaRPr lang="en-US" sz="1400" b="1" dirty="0"/>
          </a:p>
          <a:p>
            <a:endParaRPr lang="en-US" sz="1400" dirty="0"/>
          </a:p>
          <a:p>
            <a:r>
              <a:rPr lang="en-US" sz="1400" dirty="0"/>
              <a:t>We are all raised with certain beliefs, assumptions or biases that we may not necessarily want to process or reconcile, these are things we never speak of.</a:t>
            </a:r>
          </a:p>
          <a:p>
            <a:endParaRPr lang="en-US" sz="1400" dirty="0"/>
          </a:p>
          <a:p>
            <a:endParaRPr lang="en-US" sz="1400" dirty="0"/>
          </a:p>
          <a:p>
            <a:r>
              <a:rPr lang="en-US" sz="1400" dirty="0"/>
              <a:t>One of the biggest mistakes we tend to make is taking a “colorblind” approach.  Culture tends to go the way of religion and politics.  </a:t>
            </a:r>
          </a:p>
          <a:p>
            <a:endParaRPr lang="en-US" sz="1400" dirty="0"/>
          </a:p>
          <a:p>
            <a:r>
              <a:rPr lang="en-US" sz="1400" dirty="0"/>
              <a:t>If we don’t address it, it is a non-issue?</a:t>
            </a:r>
          </a:p>
          <a:p>
            <a:r>
              <a:rPr lang="en-US" sz="1400" dirty="0"/>
              <a:t>If we do address it, we feel like we are in over our heads, opening ourselves up to be vulnerable, wrong.  (REMEMBER self expectation that we must be mini-anthropologists)</a:t>
            </a:r>
          </a:p>
          <a:p>
            <a:endParaRPr lang="en-US" sz="1400" dirty="0"/>
          </a:p>
          <a:p>
            <a:pPr defTabSz="936919">
              <a:spcBef>
                <a:spcPct val="20000"/>
              </a:spcBef>
              <a:buClr>
                <a:srgbClr val="759AA5">
                  <a:lumMod val="60000"/>
                  <a:lumOff val="40000"/>
                </a:srgbClr>
              </a:buClr>
              <a:defRPr/>
            </a:pPr>
            <a:r>
              <a:rPr lang="en-US" sz="1400" dirty="0">
                <a:solidFill>
                  <a:srgbClr val="DFE6D0"/>
                </a:solidFill>
                <a:latin typeface="Tw Cen MT"/>
              </a:rPr>
              <a:t>What are some of the unspoken assumptions we make about culture? (New Jersey people!)</a:t>
            </a:r>
          </a:p>
          <a:p>
            <a:pPr marL="281076" indent="-281076" defTabSz="936919">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Transference with clients/over-identifying/</a:t>
            </a:r>
            <a:r>
              <a:rPr lang="en-US" sz="1400" dirty="0" err="1">
                <a:solidFill>
                  <a:srgbClr val="DFE6D0"/>
                </a:solidFill>
                <a:latin typeface="Tw Cen MT"/>
              </a:rPr>
              <a:t>mis</a:t>
            </a:r>
            <a:r>
              <a:rPr lang="en-US" sz="1400" dirty="0">
                <a:solidFill>
                  <a:srgbClr val="DFE6D0"/>
                </a:solidFill>
                <a:latin typeface="Tw Cen MT"/>
              </a:rPr>
              <a:t>-identifying</a:t>
            </a:r>
          </a:p>
          <a:p>
            <a:pPr marL="281076" indent="-281076" defTabSz="936919">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The professional’s own culture and beliefs about substance abuse, crimes, mental health issues</a:t>
            </a:r>
          </a:p>
          <a:p>
            <a:pPr marL="281076" indent="-281076" defTabSz="936919">
              <a:spcBef>
                <a:spcPct val="20000"/>
              </a:spcBef>
              <a:buClr>
                <a:srgbClr val="759AA5">
                  <a:lumMod val="60000"/>
                  <a:lumOff val="40000"/>
                </a:srgbClr>
              </a:buClr>
              <a:buFont typeface="Arial" pitchFamily="34" charset="0"/>
              <a:buChar char="•"/>
              <a:defRPr/>
            </a:pPr>
            <a:r>
              <a:rPr lang="en-US" sz="1400" dirty="0">
                <a:solidFill>
                  <a:srgbClr val="DFE6D0"/>
                </a:solidFill>
                <a:latin typeface="Tw Cen MT"/>
              </a:rPr>
              <a:t>Feeling uncomfortable addressing culture due to perceived cultural differences.</a:t>
            </a:r>
          </a:p>
          <a:p>
            <a:pPr marL="281076" indent="-281076" defTabSz="936919">
              <a:spcBef>
                <a:spcPct val="20000"/>
              </a:spcBef>
              <a:buClr>
                <a:srgbClr val="759AA5">
                  <a:lumMod val="60000"/>
                  <a:lumOff val="40000"/>
                </a:srgbClr>
              </a:buClr>
              <a:buFont typeface="Arial" pitchFamily="34" charset="0"/>
              <a:buChar char="•"/>
              <a:defRPr/>
            </a:pPr>
            <a:endParaRPr lang="en-US" sz="1400" dirty="0">
              <a:solidFill>
                <a:srgbClr val="DFE6D0"/>
              </a:solidFill>
              <a:latin typeface="Tw Cen MT"/>
            </a:endParaRPr>
          </a:p>
          <a:p>
            <a:pPr defTabSz="936919">
              <a:spcBef>
                <a:spcPct val="20000"/>
              </a:spcBef>
              <a:buClr>
                <a:srgbClr val="759AA5">
                  <a:lumMod val="60000"/>
                  <a:lumOff val="40000"/>
                </a:srgbClr>
              </a:buClr>
              <a:defRPr/>
            </a:pPr>
            <a:r>
              <a:rPr lang="en-US" sz="1400" b="1" dirty="0">
                <a:solidFill>
                  <a:srgbClr val="DFE6D0"/>
                </a:solidFill>
                <a:latin typeface="Tw Cen MT"/>
              </a:rPr>
              <a:t>Our uncertainty can be our biggest asset, open, honest, authentic questions are often appreciated.</a:t>
            </a:r>
          </a:p>
          <a:p>
            <a:pPr defTabSz="936919">
              <a:spcBef>
                <a:spcPct val="20000"/>
              </a:spcBef>
              <a:buClr>
                <a:srgbClr val="759AA5">
                  <a:lumMod val="60000"/>
                  <a:lumOff val="40000"/>
                </a:srgbClr>
              </a:buClr>
              <a:defRPr/>
            </a:pPr>
            <a:endParaRPr lang="en-US" sz="1400" dirty="0">
              <a:solidFill>
                <a:srgbClr val="DFE6D0"/>
              </a:solidFill>
              <a:latin typeface="Tw Cen MT"/>
            </a:endParaRPr>
          </a:p>
          <a:p>
            <a:pPr defTabSz="936919">
              <a:spcBef>
                <a:spcPct val="20000"/>
              </a:spcBef>
              <a:buClr>
                <a:srgbClr val="759AA5">
                  <a:lumMod val="60000"/>
                  <a:lumOff val="40000"/>
                </a:srgbClr>
              </a:buClr>
              <a:defRPr/>
            </a:pPr>
            <a:endParaRPr lang="en-US" sz="1400" dirty="0">
              <a:solidFill>
                <a:srgbClr val="DFE6D0"/>
              </a:solidFill>
              <a:latin typeface="Tw Cen MT"/>
            </a:endParaRPr>
          </a:p>
          <a:p>
            <a:pPr defTabSz="936972" eaLnBrk="0" fontAlgn="base" hangingPunct="0">
              <a:spcBef>
                <a:spcPct val="30000"/>
              </a:spcBef>
              <a:spcAft>
                <a:spcPct val="0"/>
              </a:spcAft>
              <a:defRPr/>
            </a:pPr>
            <a:r>
              <a:rPr lang="en-US" sz="1400" b="1" dirty="0">
                <a:solidFill>
                  <a:prstClr val="black"/>
                </a:solidFill>
              </a:rPr>
              <a:t>Typical Therapeutic Errors:</a:t>
            </a:r>
          </a:p>
          <a:p>
            <a:pPr defTabSz="936972" eaLnBrk="0" fontAlgn="base" hangingPunct="0">
              <a:spcBef>
                <a:spcPct val="30000"/>
              </a:spcBef>
              <a:spcAft>
                <a:spcPct val="0"/>
              </a:spcAft>
              <a:buFontTx/>
              <a:buChar char="•"/>
              <a:defRPr/>
            </a:pPr>
            <a:r>
              <a:rPr lang="en-US" sz="1400" dirty="0">
                <a:solidFill>
                  <a:prstClr val="black"/>
                </a:solidFill>
              </a:rPr>
              <a:t>ignoring culture altogether</a:t>
            </a:r>
          </a:p>
          <a:p>
            <a:pPr defTabSz="936972" eaLnBrk="0" fontAlgn="base" hangingPunct="0">
              <a:spcBef>
                <a:spcPct val="30000"/>
              </a:spcBef>
              <a:spcAft>
                <a:spcPct val="0"/>
              </a:spcAft>
              <a:buFontTx/>
              <a:buChar char="•"/>
              <a:defRPr/>
            </a:pPr>
            <a:r>
              <a:rPr lang="en-US" sz="1400" dirty="0">
                <a:solidFill>
                  <a:prstClr val="black"/>
                </a:solidFill>
              </a:rPr>
              <a:t>color-blindness – overemphasizing sameness</a:t>
            </a:r>
          </a:p>
          <a:p>
            <a:pPr defTabSz="936972" eaLnBrk="0" fontAlgn="base" hangingPunct="0">
              <a:spcBef>
                <a:spcPct val="30000"/>
              </a:spcBef>
              <a:spcAft>
                <a:spcPct val="0"/>
              </a:spcAft>
              <a:buFontTx/>
              <a:buChar char="•"/>
              <a:defRPr/>
            </a:pPr>
            <a:r>
              <a:rPr lang="en-US" sz="1400" dirty="0">
                <a:solidFill>
                  <a:prstClr val="black"/>
                </a:solidFill>
              </a:rPr>
              <a:t>believing race and culture are not relevant to treatment</a:t>
            </a:r>
          </a:p>
          <a:p>
            <a:pPr defTabSz="936972" eaLnBrk="0" fontAlgn="base" hangingPunct="0">
              <a:spcBef>
                <a:spcPct val="30000"/>
              </a:spcBef>
              <a:spcAft>
                <a:spcPct val="0"/>
              </a:spcAft>
              <a:buFontTx/>
              <a:buChar char="•"/>
              <a:defRPr/>
            </a:pPr>
            <a:r>
              <a:rPr lang="en-US" sz="1400" dirty="0">
                <a:solidFill>
                  <a:prstClr val="black"/>
                </a:solidFill>
              </a:rPr>
              <a:t>ethnocentrism – adopting majority view as the standard of health</a:t>
            </a:r>
          </a:p>
          <a:p>
            <a:pPr defTabSz="936972" eaLnBrk="0" fontAlgn="base" hangingPunct="0">
              <a:spcBef>
                <a:spcPct val="30000"/>
              </a:spcBef>
              <a:spcAft>
                <a:spcPct val="0"/>
              </a:spcAft>
              <a:buFontTx/>
              <a:buChar char="•"/>
              <a:defRPr/>
            </a:pPr>
            <a:r>
              <a:rPr lang="en-US" sz="1400" dirty="0">
                <a:solidFill>
                  <a:prstClr val="black"/>
                </a:solidFill>
              </a:rPr>
              <a:t>families are more different than they are alike</a:t>
            </a:r>
          </a:p>
          <a:p>
            <a:pPr defTabSz="936972" eaLnBrk="0" fontAlgn="base" hangingPunct="0">
              <a:spcBef>
                <a:spcPct val="30000"/>
              </a:spcBef>
              <a:spcAft>
                <a:spcPct val="0"/>
              </a:spcAft>
              <a:buFontTx/>
              <a:buChar char="•"/>
              <a:defRPr/>
            </a:pPr>
            <a:endParaRPr lang="en-US" sz="1400" b="1" dirty="0">
              <a:solidFill>
                <a:prstClr val="black"/>
              </a:solidFill>
            </a:endParaRPr>
          </a:p>
          <a:p>
            <a:pPr defTabSz="936972" eaLnBrk="0" fontAlgn="base" hangingPunct="0">
              <a:spcBef>
                <a:spcPct val="30000"/>
              </a:spcBef>
              <a:spcAft>
                <a:spcPct val="0"/>
              </a:spcAft>
              <a:defRPr/>
            </a:pPr>
            <a:r>
              <a:rPr lang="en-US" sz="1400" b="1" dirty="0">
                <a:solidFill>
                  <a:prstClr val="black"/>
                </a:solidFill>
              </a:rPr>
              <a:t>Culturally-sensitive treatment:</a:t>
            </a:r>
          </a:p>
          <a:p>
            <a:pPr defTabSz="936972" eaLnBrk="0" fontAlgn="base" hangingPunct="0">
              <a:spcBef>
                <a:spcPct val="30000"/>
              </a:spcBef>
              <a:spcAft>
                <a:spcPct val="0"/>
              </a:spcAft>
              <a:buFontTx/>
              <a:buChar char="•"/>
              <a:defRPr/>
            </a:pPr>
            <a:r>
              <a:rPr lang="en-US" sz="1400" dirty="0">
                <a:solidFill>
                  <a:prstClr val="black"/>
                </a:solidFill>
              </a:rPr>
              <a:t>recognizing &amp; expressing existence of cultural differences between client &amp; clinician</a:t>
            </a:r>
          </a:p>
          <a:p>
            <a:pPr defTabSz="936972" eaLnBrk="0" fontAlgn="base" hangingPunct="0">
              <a:spcBef>
                <a:spcPct val="30000"/>
              </a:spcBef>
              <a:spcAft>
                <a:spcPct val="0"/>
              </a:spcAft>
              <a:buFontTx/>
              <a:buChar char="•"/>
              <a:defRPr/>
            </a:pPr>
            <a:r>
              <a:rPr lang="en-US" sz="1400" dirty="0">
                <a:solidFill>
                  <a:prstClr val="black"/>
                </a:solidFill>
              </a:rPr>
              <a:t>knowledge &amp; learning about client’s culture</a:t>
            </a:r>
          </a:p>
          <a:p>
            <a:pPr defTabSz="936972" eaLnBrk="0" fontAlgn="base" hangingPunct="0">
              <a:spcBef>
                <a:spcPct val="30000"/>
              </a:spcBef>
              <a:spcAft>
                <a:spcPct val="0"/>
              </a:spcAft>
              <a:buFontTx/>
              <a:buChar char="•"/>
              <a:defRPr/>
            </a:pPr>
            <a:r>
              <a:rPr lang="en-US" sz="1400" dirty="0">
                <a:solidFill>
                  <a:prstClr val="black"/>
                </a:solidFill>
              </a:rPr>
              <a:t>distinguishing between culture &amp; pathology in assessment phase</a:t>
            </a:r>
          </a:p>
          <a:p>
            <a:pPr defTabSz="936972" eaLnBrk="0" fontAlgn="base" hangingPunct="0">
              <a:spcBef>
                <a:spcPct val="30000"/>
              </a:spcBef>
              <a:spcAft>
                <a:spcPct val="0"/>
              </a:spcAft>
              <a:buFontTx/>
              <a:buChar char="•"/>
              <a:defRPr/>
            </a:pPr>
            <a:r>
              <a:rPr lang="en-US" sz="1400" dirty="0">
                <a:solidFill>
                  <a:prstClr val="black"/>
                </a:solidFill>
              </a:rPr>
              <a:t>modifying treatment as necessary to accommodate client’s culture</a:t>
            </a:r>
          </a:p>
          <a:p>
            <a:pPr defTabSz="936919">
              <a:spcBef>
                <a:spcPct val="20000"/>
              </a:spcBef>
              <a:buClr>
                <a:srgbClr val="759AA5">
                  <a:lumMod val="60000"/>
                  <a:lumOff val="40000"/>
                </a:srgbClr>
              </a:buClr>
              <a:defRPr/>
            </a:pPr>
            <a:endParaRPr lang="en-US" sz="1400" dirty="0">
              <a:solidFill>
                <a:srgbClr val="DFE6D0"/>
              </a:solidFill>
              <a:latin typeface="Tw Cen MT"/>
            </a:endParaRPr>
          </a:p>
          <a:p>
            <a:r>
              <a:rPr lang="en-US" sz="1400" dirty="0"/>
              <a:t>WHAT ARE SOME OF THE CURRENT BARRIERS YOU ARE FACED WITH AT WORK?</a:t>
            </a:r>
          </a:p>
        </p:txBody>
      </p:sp>
      <p:sp>
        <p:nvSpPr>
          <p:cNvPr id="4" name="Slide Number Placeholder 3"/>
          <p:cNvSpPr>
            <a:spLocks noGrp="1"/>
          </p:cNvSpPr>
          <p:nvPr>
            <p:ph type="sldNum" sz="quarter" idx="10"/>
          </p:nvPr>
        </p:nvSpPr>
        <p:spPr/>
        <p:txBody>
          <a:bodyPr/>
          <a:lstStyle/>
          <a:p>
            <a:fld id="{721DEB31-4910-44D3-8777-368CB6005671}" type="slidenum">
              <a:rPr lang="en-US" smtClean="0"/>
              <a:pPr/>
              <a:t>40</a:t>
            </a:fld>
            <a:endParaRPr lang="en-US"/>
          </a:p>
        </p:txBody>
      </p:sp>
    </p:spTree>
    <p:extLst>
      <p:ext uri="{BB962C8B-B14F-4D97-AF65-F5344CB8AC3E}">
        <p14:creationId xmlns:p14="http://schemas.microsoft.com/office/powerpoint/2010/main" val="333957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indent="-173713">
              <a:buFont typeface="Arial" panose="020B0604020202020204" pitchFamily="34" charset="0"/>
              <a:buChar char="•"/>
            </a:pPr>
            <a:r>
              <a:rPr lang="en-US" dirty="0" smtClean="0"/>
              <a:t>Awareness of their own cultural groups and of their values, assumptions and biases regarding other cultural groups.</a:t>
            </a:r>
          </a:p>
          <a:p>
            <a:r>
              <a:rPr lang="en-US" dirty="0" smtClean="0"/>
              <a:t>    Strive to understand how these factors affect their ability to provide culturally effective services to clients.</a:t>
            </a:r>
          </a:p>
          <a:p>
            <a:pPr marL="173713" indent="-173713">
              <a:buFont typeface="Arial" panose="020B0604020202020204" pitchFamily="34" charset="0"/>
              <a:buChar char="•"/>
            </a:pPr>
            <a:r>
              <a:rPr lang="en-US" dirty="0" smtClean="0"/>
              <a:t>Counselors</a:t>
            </a:r>
            <a:r>
              <a:rPr lang="en-US" baseline="0" dirty="0" smtClean="0"/>
              <a:t> who are aware of their own cultural backgrounds are more likely to acknowledge and explore how culture affects their client-counselor relationships</a:t>
            </a:r>
          </a:p>
          <a:p>
            <a:pPr marL="173713" indent="-173713">
              <a:buFont typeface="Arial" panose="020B0604020202020204" pitchFamily="34" charset="0"/>
              <a:buChar char="•"/>
            </a:pPr>
            <a:r>
              <a:rPr lang="en-US" baseline="0" dirty="0" smtClean="0"/>
              <a:t>Racial identity refers to a sense of group or collective identity based on one’s perception that he or she shares a common heritage with a particular racial group.</a:t>
            </a:r>
          </a:p>
          <a:p>
            <a:r>
              <a:rPr lang="en-US" baseline="0" dirty="0" smtClean="0"/>
              <a:t>    Ethnic and cultural identity is often the frame in which individuals identify consciously or unconsciously with those with whom they fell a common bond because of similar traditions, behaviors, values and beliefs.</a:t>
            </a:r>
          </a:p>
          <a:p>
            <a:pPr marL="173713" indent="-173713">
              <a:buFont typeface="Arial" panose="020B0604020202020204" pitchFamily="34" charset="0"/>
              <a:buChar char="•"/>
            </a:pPr>
            <a:r>
              <a:rPr lang="en-US" baseline="0" dirty="0" smtClean="0"/>
              <a:t>Individual cultural worldview + clinical worldview = counselor world view</a:t>
            </a:r>
          </a:p>
          <a:p>
            <a:pPr marL="173713" indent="-173713">
              <a:buFont typeface="Arial" panose="020B0604020202020204" pitchFamily="34" charset="0"/>
              <a:buChar char="•"/>
            </a:pPr>
            <a:r>
              <a:rPr lang="en-US" baseline="0" dirty="0" smtClean="0"/>
              <a:t>Previously covered</a:t>
            </a:r>
          </a:p>
          <a:p>
            <a:pPr marL="173713" indent="-173713">
              <a:buFont typeface="Arial" panose="020B0604020202020204" pitchFamily="34" charset="0"/>
              <a:buChar char="•"/>
            </a:pPr>
            <a:r>
              <a:rPr lang="en-US" baseline="0" dirty="0" smtClean="0"/>
              <a:t>Client perceptions of counselors’ influence, power and control vary in diverse cultural contexts.  </a:t>
            </a:r>
          </a:p>
          <a:p>
            <a:pPr marL="173713" indent="-173713">
              <a:buFont typeface="Arial" panose="020B0604020202020204" pitchFamily="34" charset="0"/>
              <a:buChar char="•"/>
            </a:pPr>
            <a:r>
              <a:rPr lang="en-US" baseline="0" dirty="0" smtClean="0"/>
              <a:t>All-knowing vs. representative of an unjust system</a:t>
            </a:r>
          </a:p>
          <a:p>
            <a:pPr marL="173713" indent="-173713">
              <a:buFont typeface="Arial" panose="020B0604020202020204" pitchFamily="34" charset="0"/>
              <a:buChar char="•"/>
            </a:pPr>
            <a:r>
              <a:rPr lang="en-US" baseline="0" dirty="0" smtClean="0"/>
              <a:t>Having the ability to accurately assess one’s clinical and cultural limitations, skills and expertise. TIP 59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41</a:t>
            </a:fld>
            <a:endParaRPr lang="en-US"/>
          </a:p>
        </p:txBody>
      </p:sp>
    </p:spTree>
    <p:extLst>
      <p:ext uri="{BB962C8B-B14F-4D97-AF65-F5344CB8AC3E}">
        <p14:creationId xmlns:p14="http://schemas.microsoft.com/office/powerpoint/2010/main" val="4024162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 59 p/ 49</a:t>
            </a:r>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42</a:t>
            </a:fld>
            <a:endParaRPr lang="en-US"/>
          </a:p>
        </p:txBody>
      </p:sp>
    </p:spTree>
    <p:extLst>
      <p:ext uri="{BB962C8B-B14F-4D97-AF65-F5344CB8AC3E}">
        <p14:creationId xmlns:p14="http://schemas.microsoft.com/office/powerpoint/2010/main" val="4217384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13" lvl="1" indent="-174685" defTabSz="931655" eaLnBrk="0" fontAlgn="base" hangingPunct="0">
              <a:spcBef>
                <a:spcPct val="30000"/>
              </a:spcBef>
              <a:spcAft>
                <a:spcPct val="0"/>
              </a:spcAft>
              <a:buFontTx/>
              <a:buChar char="•"/>
              <a:defRPr/>
            </a:pPr>
            <a:r>
              <a:rPr lang="en-US" sz="1400" b="1" dirty="0">
                <a:solidFill>
                  <a:srgbClr val="002060"/>
                </a:solidFill>
              </a:rPr>
              <a:t>What are some times you have not felt heard by a salesperson, doctor, friend, </a:t>
            </a:r>
            <a:r>
              <a:rPr lang="en-US" sz="1400" b="1" dirty="0" err="1">
                <a:solidFill>
                  <a:srgbClr val="002060"/>
                </a:solidFill>
              </a:rPr>
              <a:t>etc</a:t>
            </a:r>
            <a:r>
              <a:rPr lang="en-US" sz="1400" b="1" dirty="0">
                <a:solidFill>
                  <a:srgbClr val="002060"/>
                </a:solidFill>
              </a:rPr>
              <a:t>?  What did they tend to do?</a:t>
            </a:r>
          </a:p>
          <a:p>
            <a:endParaRPr lang="en-US" sz="1400" dirty="0"/>
          </a:p>
          <a:p>
            <a:endParaRPr lang="en-US" sz="1400" dirty="0"/>
          </a:p>
          <a:p>
            <a:endParaRPr lang="en-US" sz="1400" dirty="0"/>
          </a:p>
          <a:p>
            <a:r>
              <a:rPr lang="en-US" sz="1400" dirty="0"/>
              <a:t>Why is it important to ask?  Data collection, info informs other providers, conflicting info.</a:t>
            </a:r>
          </a:p>
          <a:p>
            <a:endParaRPr lang="en-US" sz="1400" dirty="0"/>
          </a:p>
          <a:p>
            <a:endParaRPr lang="en-US" sz="1400" dirty="0"/>
          </a:p>
          <a:p>
            <a:r>
              <a:rPr lang="en-US" sz="1400" dirty="0"/>
              <a:t>Agenda</a:t>
            </a:r>
          </a:p>
          <a:p>
            <a:r>
              <a:rPr lang="en-US" sz="1400" dirty="0"/>
              <a:t>Needs</a:t>
            </a:r>
          </a:p>
          <a:p>
            <a:r>
              <a:rPr lang="en-US" sz="1400" dirty="0"/>
              <a:t>Wants</a:t>
            </a:r>
          </a:p>
          <a:p>
            <a:r>
              <a:rPr lang="en-US" sz="1400" dirty="0"/>
              <a:t>Fears</a:t>
            </a:r>
          </a:p>
          <a:p>
            <a:r>
              <a:rPr lang="en-US" sz="1400" dirty="0"/>
              <a:t>Expectations</a:t>
            </a:r>
          </a:p>
          <a:p>
            <a:r>
              <a:rPr lang="en-US" sz="1400" dirty="0"/>
              <a:t>Mindsets</a:t>
            </a:r>
          </a:p>
          <a:p>
            <a:r>
              <a:rPr lang="en-US" sz="1400" dirty="0"/>
              <a:t>Prejudice</a:t>
            </a:r>
          </a:p>
          <a:p>
            <a:r>
              <a:rPr lang="en-US" sz="1400" dirty="0"/>
              <a:t>Attitudes</a:t>
            </a:r>
          </a:p>
          <a:p>
            <a:r>
              <a:rPr lang="en-US" sz="1400" dirty="0"/>
              <a:t>Values</a:t>
            </a:r>
          </a:p>
          <a:p>
            <a:r>
              <a:rPr lang="en-US" sz="1400" dirty="0"/>
              <a:t>Beliefs</a:t>
            </a:r>
          </a:p>
          <a:p>
            <a:r>
              <a:rPr lang="en-US" sz="1400" dirty="0"/>
              <a:t>Language</a:t>
            </a:r>
          </a:p>
          <a:p>
            <a:r>
              <a:rPr lang="en-US" sz="1400" dirty="0"/>
              <a:t>Experience</a:t>
            </a:r>
          </a:p>
          <a:p>
            <a:r>
              <a:rPr lang="en-US" sz="1400" dirty="0"/>
              <a:t>Self-image</a:t>
            </a:r>
          </a:p>
          <a:p>
            <a:r>
              <a:rPr lang="en-US" sz="1400" dirty="0"/>
              <a:t>World view</a:t>
            </a:r>
          </a:p>
          <a:p>
            <a:endParaRPr lang="en-US" sz="1400" dirty="0"/>
          </a:p>
          <a:p>
            <a:r>
              <a:rPr lang="en-US" sz="1400" dirty="0"/>
              <a:t>We must ask clarifying questions, simplify, AND DEFINE.  </a:t>
            </a:r>
            <a:r>
              <a:rPr lang="en-US" sz="1400" b="1" dirty="0"/>
              <a:t>Being sure that terms and phrases mean the same thing to both ourselves and our clients is essential.</a:t>
            </a:r>
          </a:p>
          <a:p>
            <a:pPr defTabSz="931706">
              <a:defRPr/>
            </a:pPr>
            <a:endParaRPr lang="en-US" sz="1400" dirty="0"/>
          </a:p>
          <a:p>
            <a:pPr defTabSz="931706">
              <a:defRPr/>
            </a:pPr>
            <a:endParaRPr lang="en-US" sz="1400" dirty="0"/>
          </a:p>
          <a:p>
            <a:pPr defTabSz="931706">
              <a:defRPr/>
            </a:pPr>
            <a:endParaRPr lang="en-US" sz="1400" dirty="0"/>
          </a:p>
          <a:p>
            <a:pPr defTabSz="931706">
              <a:defRPr/>
            </a:pPr>
            <a:r>
              <a:rPr lang="en-US" sz="1400" dirty="0"/>
              <a:t>Engagement- Communication, texting, messenger apps, however we must consider 42 CFR, HIPAA.  For example, ARTS has Project Rise with work cell phones and a common agreement with their adolescent and TAY clients about what they will and will not communicate through their texting.  They have had a much higher response rate, have kept difficult clients engaged, have had more success with client retention rates…</a:t>
            </a:r>
          </a:p>
          <a:p>
            <a:endParaRPr lang="en-US" sz="1400" dirty="0"/>
          </a:p>
          <a:p>
            <a:endParaRPr lang="en-US" sz="1400" dirty="0"/>
          </a:p>
          <a:p>
            <a:r>
              <a:rPr lang="en-US" sz="1400" dirty="0"/>
              <a:t>Genuine presentation</a:t>
            </a:r>
          </a:p>
          <a:p>
            <a:endParaRPr lang="en-US" sz="1400" dirty="0"/>
          </a:p>
          <a:p>
            <a:pPr defTabSz="931655">
              <a:defRPr/>
            </a:pPr>
            <a:r>
              <a:rPr lang="en-US" sz="1400" dirty="0"/>
              <a:t>Be as non-threatening, non-judgmental, unassuming as possible, </a:t>
            </a:r>
            <a:r>
              <a:rPr lang="en-US" sz="1400" dirty="0">
                <a:solidFill>
                  <a:prstClr val="black"/>
                </a:solidFill>
              </a:rPr>
              <a:t>Curious, Colombo approach</a:t>
            </a:r>
          </a:p>
          <a:p>
            <a:pPr defTabSz="931655">
              <a:defRPr/>
            </a:pPr>
            <a:endParaRPr lang="en-US" sz="1400" dirty="0">
              <a:solidFill>
                <a:prstClr val="black"/>
              </a:solidFill>
            </a:endParaRPr>
          </a:p>
          <a:p>
            <a:pPr defTabSz="931655">
              <a:defRPr/>
            </a:pPr>
            <a:r>
              <a:rPr lang="en-US" sz="1400" b="1" dirty="0">
                <a:solidFill>
                  <a:prstClr val="black"/>
                </a:solidFill>
              </a:rPr>
              <a:t>Person-first language handout</a:t>
            </a:r>
            <a:r>
              <a:rPr lang="en-US" sz="1400" dirty="0">
                <a:solidFill>
                  <a:prstClr val="black"/>
                </a:solidFill>
              </a:rPr>
              <a:t>, respectfully puts the person before the diagnosis, </a:t>
            </a:r>
          </a:p>
          <a:p>
            <a:pPr defTabSz="931655">
              <a:defRPr/>
            </a:pPr>
            <a:endParaRPr lang="en-US" sz="1400" dirty="0">
              <a:solidFill>
                <a:prstClr val="black"/>
              </a:solidFill>
            </a:endParaRPr>
          </a:p>
          <a:p>
            <a:pPr defTabSz="931655">
              <a:defRPr/>
            </a:pPr>
            <a:r>
              <a:rPr lang="en-US" sz="1400" dirty="0">
                <a:solidFill>
                  <a:prstClr val="black"/>
                </a:solidFill>
              </a:rPr>
              <a:t>Examples of the opposite:</a:t>
            </a:r>
          </a:p>
          <a:p>
            <a:pPr defTabSz="931655">
              <a:defRPr/>
            </a:pPr>
            <a:r>
              <a:rPr lang="en-US" sz="1400" dirty="0">
                <a:solidFill>
                  <a:prstClr val="black"/>
                </a:solidFill>
              </a:rPr>
              <a:t>he’s a druggie</a:t>
            </a:r>
          </a:p>
          <a:p>
            <a:pPr defTabSz="931655">
              <a:defRPr/>
            </a:pPr>
            <a:r>
              <a:rPr lang="en-US" sz="1400" dirty="0">
                <a:solidFill>
                  <a:prstClr val="black"/>
                </a:solidFill>
              </a:rPr>
              <a:t>He’s an alcoholic</a:t>
            </a:r>
          </a:p>
          <a:p>
            <a:pPr defTabSz="931655">
              <a:defRPr/>
            </a:pPr>
            <a:r>
              <a:rPr lang="en-US" sz="1400" dirty="0">
                <a:solidFill>
                  <a:prstClr val="black"/>
                </a:solidFill>
              </a:rPr>
              <a:t>Schizophrenic</a:t>
            </a:r>
          </a:p>
          <a:p>
            <a:pPr defTabSz="931655">
              <a:defRPr/>
            </a:pPr>
            <a:endParaRPr lang="en-US" sz="1400" dirty="0">
              <a:solidFill>
                <a:prstClr val="black"/>
              </a:solidFill>
            </a:endParaRPr>
          </a:p>
          <a:p>
            <a:pPr defTabSz="931655">
              <a:defRPr/>
            </a:pPr>
            <a:r>
              <a:rPr lang="en-US" sz="1400" dirty="0">
                <a:solidFill>
                  <a:prstClr val="black"/>
                </a:solidFill>
              </a:rPr>
              <a:t>Vs.</a:t>
            </a:r>
          </a:p>
          <a:p>
            <a:pPr defTabSz="931655">
              <a:defRPr/>
            </a:pPr>
            <a:r>
              <a:rPr lang="en-US" sz="1400" dirty="0">
                <a:solidFill>
                  <a:prstClr val="black"/>
                </a:solidFill>
              </a:rPr>
              <a:t>He struggles with alcohol/drugs</a:t>
            </a:r>
          </a:p>
          <a:p>
            <a:pPr defTabSz="931655">
              <a:defRPr/>
            </a:pPr>
            <a:r>
              <a:rPr lang="en-US" sz="1400" dirty="0">
                <a:solidFill>
                  <a:prstClr val="black"/>
                </a:solidFill>
              </a:rPr>
              <a:t>She has schizophrenia</a:t>
            </a:r>
          </a:p>
          <a:p>
            <a:pPr defTabSz="931655">
              <a:defRPr/>
            </a:pPr>
            <a:endParaRPr lang="en-US" sz="1400" dirty="0">
              <a:solidFill>
                <a:prstClr val="black"/>
              </a:solidFill>
            </a:endParaRPr>
          </a:p>
          <a:p>
            <a:endParaRPr lang="en-US" sz="1400" dirty="0"/>
          </a:p>
          <a:p>
            <a:r>
              <a:rPr lang="en-US" sz="1400" dirty="0"/>
              <a:t>Client in expert role</a:t>
            </a:r>
          </a:p>
          <a:p>
            <a:r>
              <a:rPr lang="en-US" sz="1400" dirty="0"/>
              <a:t>Permission to stay the same</a:t>
            </a:r>
          </a:p>
          <a:p>
            <a:endParaRPr lang="en-US" sz="1400" dirty="0"/>
          </a:p>
          <a:p>
            <a:r>
              <a:rPr lang="en-US" sz="1400" dirty="0"/>
              <a:t>With adolescents, I would stress that it was inconsequential to me how much they used, but a benefit to themselves to be honest</a:t>
            </a:r>
          </a:p>
          <a:p>
            <a:endParaRPr lang="en-US" sz="1400" dirty="0"/>
          </a:p>
          <a:p>
            <a:r>
              <a:rPr lang="en-US" sz="1400" dirty="0"/>
              <a:t>Poker face</a:t>
            </a:r>
          </a:p>
          <a:p>
            <a:endParaRPr lang="en-US" sz="1400" dirty="0"/>
          </a:p>
          <a:p>
            <a:endParaRPr lang="en-US" sz="1400" dirty="0"/>
          </a:p>
          <a:p>
            <a:r>
              <a:rPr lang="en-US" sz="1400" dirty="0"/>
              <a:t>Acknowledge resistance, barriers</a:t>
            </a:r>
          </a:p>
          <a:p>
            <a:endParaRPr lang="en-US" sz="1400" dirty="0"/>
          </a:p>
          <a:p>
            <a:r>
              <a:rPr lang="en-US" sz="1400" dirty="0"/>
              <a:t>MI skills</a:t>
            </a:r>
          </a:p>
          <a:p>
            <a:endParaRPr lang="en-US" sz="1400" dirty="0"/>
          </a:p>
          <a:p>
            <a:pPr lvl="0" fontAlgn="base" hangingPunct="0"/>
            <a:r>
              <a:rPr lang="en-US" sz="1400" b="1" dirty="0"/>
              <a:t>D</a:t>
            </a:r>
            <a:r>
              <a:rPr lang="en-US" sz="1400" dirty="0"/>
              <a:t>evelop </a:t>
            </a:r>
            <a:r>
              <a:rPr lang="en-US" sz="1400" b="1" dirty="0"/>
              <a:t>D</a:t>
            </a:r>
            <a:r>
              <a:rPr lang="en-US" sz="1400" dirty="0"/>
              <a:t>iscrepancy - between actual and ideal behavior; between behavior and larger values</a:t>
            </a:r>
          </a:p>
          <a:p>
            <a:pPr lvl="0" fontAlgn="base" hangingPunct="0"/>
            <a:r>
              <a:rPr lang="en-US" sz="1400" b="1" dirty="0"/>
              <a:t>R</a:t>
            </a:r>
            <a:r>
              <a:rPr lang="en-US" sz="1400" dirty="0"/>
              <a:t>oll with </a:t>
            </a:r>
            <a:r>
              <a:rPr lang="en-US" sz="1400" b="1" dirty="0"/>
              <a:t>R</a:t>
            </a:r>
            <a:r>
              <a:rPr lang="en-US" sz="1400" dirty="0"/>
              <a:t>esistance – never meet force with force; avoid “righting reflex”</a:t>
            </a:r>
          </a:p>
          <a:p>
            <a:pPr lvl="0" fontAlgn="base" hangingPunct="0"/>
            <a:r>
              <a:rPr lang="en-US" sz="1400" b="1" dirty="0"/>
              <a:t>E</a:t>
            </a:r>
            <a:r>
              <a:rPr lang="en-US" sz="1400" dirty="0"/>
              <a:t>xpress </a:t>
            </a:r>
            <a:r>
              <a:rPr lang="en-US" sz="1400" b="1" dirty="0"/>
              <a:t>E</a:t>
            </a:r>
            <a:r>
              <a:rPr lang="en-US" sz="1400" dirty="0"/>
              <a:t>mpathy - even (especially?) in the face of resistance</a:t>
            </a:r>
          </a:p>
          <a:p>
            <a:pPr lvl="0" fontAlgn="base" hangingPunct="0"/>
            <a:r>
              <a:rPr lang="en-US" sz="1400" b="1" dirty="0"/>
              <a:t>S</a:t>
            </a:r>
            <a:r>
              <a:rPr lang="en-US" sz="1400" dirty="0"/>
              <a:t>upport </a:t>
            </a:r>
            <a:r>
              <a:rPr lang="en-US" sz="1400" b="1" dirty="0"/>
              <a:t>S</a:t>
            </a:r>
            <a:r>
              <a:rPr lang="en-US" sz="1400" dirty="0"/>
              <a:t>elf-efficacy - actively support and affirm client strengths; allow </a:t>
            </a:r>
            <a:r>
              <a:rPr lang="en-US" sz="1400" dirty="0" err="1"/>
              <a:t>maximu</a:t>
            </a:r>
            <a:r>
              <a:rPr lang="en-US" sz="1400" dirty="0"/>
              <a:t> freedom and choice</a:t>
            </a:r>
          </a:p>
          <a:p>
            <a:r>
              <a:rPr lang="en-US" sz="1400" dirty="0"/>
              <a:t> </a:t>
            </a:r>
          </a:p>
          <a:p>
            <a:r>
              <a:rPr lang="en-US" sz="1400" b="1" dirty="0"/>
              <a:t>AROSE (“</a:t>
            </a:r>
            <a:r>
              <a:rPr lang="en-US" sz="1400" b="1" dirty="0" err="1"/>
              <a:t>Microskills</a:t>
            </a:r>
            <a:r>
              <a:rPr lang="en-US" sz="1400" b="1" dirty="0"/>
              <a:t>”)</a:t>
            </a:r>
            <a:endParaRPr lang="en-US" sz="1400" dirty="0"/>
          </a:p>
          <a:p>
            <a:r>
              <a:rPr lang="en-US" sz="1400" b="1" dirty="0"/>
              <a:t> </a:t>
            </a:r>
            <a:endParaRPr lang="en-US" sz="1400" dirty="0"/>
          </a:p>
          <a:p>
            <a:pPr lvl="0" fontAlgn="base" hangingPunct="0"/>
            <a:r>
              <a:rPr lang="en-US" sz="1400" b="1" dirty="0"/>
              <a:t>A</a:t>
            </a:r>
            <a:r>
              <a:rPr lang="en-US" sz="1400" dirty="0"/>
              <a:t>ffirmations - to support strengths, convey respect and appreciation, deflect resistance</a:t>
            </a:r>
          </a:p>
          <a:p>
            <a:pPr lvl="0" fontAlgn="base" hangingPunct="0"/>
            <a:r>
              <a:rPr lang="en-US" sz="1400" b="1" dirty="0"/>
              <a:t>R</a:t>
            </a:r>
            <a:r>
              <a:rPr lang="en-US" sz="1400" dirty="0"/>
              <a:t>eflective listening – to explore concerns, convey understanding, deflect resistance; elicit change talk</a:t>
            </a:r>
          </a:p>
          <a:p>
            <a:pPr lvl="0" fontAlgn="base" hangingPunct="0"/>
            <a:r>
              <a:rPr lang="en-US" sz="1400" b="1" dirty="0"/>
              <a:t>O</a:t>
            </a:r>
            <a:r>
              <a:rPr lang="en-US" sz="1400" dirty="0"/>
              <a:t>pen-ended questions – to explore concerns, promote collaboration, understand client’s perspective</a:t>
            </a:r>
          </a:p>
          <a:p>
            <a:pPr lvl="0" fontAlgn="base" hangingPunct="0"/>
            <a:r>
              <a:rPr lang="en-US" sz="1400" b="1" dirty="0"/>
              <a:t>S</a:t>
            </a:r>
            <a:r>
              <a:rPr lang="en-US" sz="1400" dirty="0"/>
              <a:t>ummaries - to organize discussion, clarify motivation</a:t>
            </a:r>
          </a:p>
          <a:p>
            <a:pPr lvl="0" fontAlgn="base" hangingPunct="0"/>
            <a:r>
              <a:rPr lang="en-US" sz="1400" b="1" dirty="0"/>
              <a:t>E</a:t>
            </a:r>
            <a:r>
              <a:rPr lang="en-US" sz="1400" dirty="0"/>
              <a:t>licit change talk – get the </a:t>
            </a:r>
            <a:r>
              <a:rPr lang="en-US" sz="1400" i="1" dirty="0"/>
              <a:t>client</a:t>
            </a:r>
            <a:r>
              <a:rPr lang="en-US" sz="1400" dirty="0"/>
              <a:t> to tell you what the target problem is</a:t>
            </a:r>
          </a:p>
          <a:p>
            <a:endParaRPr lang="en-US" sz="1400" dirty="0"/>
          </a:p>
          <a:p>
            <a:endParaRPr lang="en-US" sz="1400" dirty="0"/>
          </a:p>
          <a:p>
            <a:pPr marL="174685" indent="-174685" defTabSz="931655" eaLnBrk="0" fontAlgn="base" hangingPunct="0">
              <a:spcBef>
                <a:spcPct val="30000"/>
              </a:spcBef>
              <a:spcAft>
                <a:spcPct val="0"/>
              </a:spcAft>
              <a:buFontTx/>
              <a:buChar char="•"/>
              <a:defRPr/>
            </a:pPr>
            <a:r>
              <a:rPr lang="en-US" sz="1400" dirty="0">
                <a:solidFill>
                  <a:srgbClr val="002060"/>
                </a:solidFill>
              </a:rPr>
              <a:t>Hear the story.  Narratives can tie together events, behaviors, perceptions, affects and memories in an attempt to make sense of the world.</a:t>
            </a:r>
          </a:p>
          <a:p>
            <a:pPr marL="174685" indent="-174685" defTabSz="931655" eaLnBrk="0" fontAlgn="base" hangingPunct="0">
              <a:spcBef>
                <a:spcPct val="30000"/>
              </a:spcBef>
              <a:spcAft>
                <a:spcPct val="0"/>
              </a:spcAft>
              <a:buFontTx/>
              <a:buChar char="•"/>
              <a:defRPr/>
            </a:pPr>
            <a:r>
              <a:rPr lang="en-US" sz="1400" dirty="0">
                <a:solidFill>
                  <a:srgbClr val="002060"/>
                </a:solidFill>
              </a:rPr>
              <a:t>Narratives are continuously constructed and revised and are used to evaluate the past in light of the present.</a:t>
            </a:r>
          </a:p>
          <a:p>
            <a:pPr marL="174685" indent="-174685" defTabSz="931655" eaLnBrk="0" fontAlgn="base" hangingPunct="0">
              <a:spcBef>
                <a:spcPct val="30000"/>
              </a:spcBef>
              <a:spcAft>
                <a:spcPct val="0"/>
              </a:spcAft>
              <a:buFontTx/>
              <a:buChar char="•"/>
              <a:defRPr/>
            </a:pPr>
            <a:endParaRPr lang="en-US" sz="1400" dirty="0">
              <a:solidFill>
                <a:srgbClr val="002060"/>
              </a:solidFill>
            </a:endParaRPr>
          </a:p>
          <a:p>
            <a:pPr marL="174685" indent="-174685" defTabSz="931655" eaLnBrk="0" fontAlgn="base" hangingPunct="0">
              <a:spcBef>
                <a:spcPct val="30000"/>
              </a:spcBef>
              <a:spcAft>
                <a:spcPct val="0"/>
              </a:spcAft>
              <a:buFontTx/>
              <a:buChar char="•"/>
              <a:defRPr/>
            </a:pPr>
            <a:r>
              <a:rPr lang="en-US" sz="1400" dirty="0">
                <a:solidFill>
                  <a:srgbClr val="002060"/>
                </a:solidFill>
              </a:rPr>
              <a:t>Therapeutic relationships that are culturally sensitive reflect:</a:t>
            </a:r>
          </a:p>
          <a:p>
            <a:pPr marL="640513" lvl="1" indent="-174685" defTabSz="931655" eaLnBrk="0" fontAlgn="base" hangingPunct="0">
              <a:spcBef>
                <a:spcPct val="30000"/>
              </a:spcBef>
              <a:spcAft>
                <a:spcPct val="0"/>
              </a:spcAft>
              <a:buFontTx/>
              <a:buChar char="•"/>
              <a:defRPr/>
            </a:pPr>
            <a:r>
              <a:rPr lang="en-US" sz="1400" dirty="0">
                <a:solidFill>
                  <a:srgbClr val="002060"/>
                </a:solidFill>
              </a:rPr>
              <a:t>acceptance</a:t>
            </a:r>
          </a:p>
          <a:p>
            <a:pPr marL="640513" lvl="1" indent="-174685" defTabSz="931655" eaLnBrk="0" fontAlgn="base" hangingPunct="0">
              <a:spcBef>
                <a:spcPct val="30000"/>
              </a:spcBef>
              <a:spcAft>
                <a:spcPct val="0"/>
              </a:spcAft>
              <a:buFontTx/>
              <a:buChar char="•"/>
              <a:defRPr/>
            </a:pPr>
            <a:r>
              <a:rPr lang="en-US" sz="1400" dirty="0">
                <a:solidFill>
                  <a:srgbClr val="002060"/>
                </a:solidFill>
              </a:rPr>
              <a:t>respect</a:t>
            </a:r>
          </a:p>
          <a:p>
            <a:pPr marL="640513" lvl="1" indent="-174685" defTabSz="931655" eaLnBrk="0" fontAlgn="base" hangingPunct="0">
              <a:spcBef>
                <a:spcPct val="30000"/>
              </a:spcBef>
              <a:spcAft>
                <a:spcPct val="0"/>
              </a:spcAft>
              <a:buFontTx/>
              <a:buChar char="•"/>
              <a:defRPr/>
            </a:pPr>
            <a:r>
              <a:rPr lang="en-US" sz="1400" dirty="0">
                <a:solidFill>
                  <a:srgbClr val="002060"/>
                </a:solidFill>
              </a:rPr>
              <a:t>interest</a:t>
            </a:r>
          </a:p>
          <a:p>
            <a:pPr marL="640513" lvl="1" indent="-174685" defTabSz="931655" eaLnBrk="0" fontAlgn="base" hangingPunct="0">
              <a:spcBef>
                <a:spcPct val="30000"/>
              </a:spcBef>
              <a:spcAft>
                <a:spcPct val="0"/>
              </a:spcAft>
              <a:buFontTx/>
              <a:buChar char="•"/>
              <a:defRPr/>
            </a:pPr>
            <a:r>
              <a:rPr lang="en-US" sz="1400" dirty="0">
                <a:solidFill>
                  <a:srgbClr val="002060"/>
                </a:solidFill>
              </a:rPr>
              <a:t>warmth</a:t>
            </a:r>
          </a:p>
          <a:p>
            <a:pPr marL="640513" lvl="1" indent="-174685" defTabSz="931655" eaLnBrk="0" fontAlgn="base" hangingPunct="0">
              <a:spcBef>
                <a:spcPct val="30000"/>
              </a:spcBef>
              <a:spcAft>
                <a:spcPct val="0"/>
              </a:spcAft>
              <a:buFontTx/>
              <a:buChar char="•"/>
              <a:defRPr/>
            </a:pPr>
            <a:r>
              <a:rPr lang="en-US" sz="1400" dirty="0">
                <a:solidFill>
                  <a:srgbClr val="002060"/>
                </a:solidFill>
              </a:rPr>
              <a:t>safety</a:t>
            </a:r>
          </a:p>
          <a:p>
            <a:pPr marL="640513" lvl="1" indent="-174685" defTabSz="931655" eaLnBrk="0" fontAlgn="base" hangingPunct="0">
              <a:spcBef>
                <a:spcPct val="30000"/>
              </a:spcBef>
              <a:spcAft>
                <a:spcPct val="0"/>
              </a:spcAft>
              <a:buFontTx/>
              <a:buChar char="•"/>
              <a:defRPr/>
            </a:pPr>
            <a:r>
              <a:rPr lang="en-US" sz="1400" dirty="0">
                <a:solidFill>
                  <a:srgbClr val="002060"/>
                </a:solidFill>
              </a:rPr>
              <a:t>open minds</a:t>
            </a:r>
          </a:p>
          <a:p>
            <a:pPr marL="640513" lvl="1" indent="-174685" defTabSz="931655" eaLnBrk="0" fontAlgn="base" hangingPunct="0">
              <a:spcBef>
                <a:spcPct val="30000"/>
              </a:spcBef>
              <a:spcAft>
                <a:spcPct val="0"/>
              </a:spcAft>
              <a:buFontTx/>
              <a:buChar char="•"/>
              <a:defRPr/>
            </a:pPr>
            <a:r>
              <a:rPr lang="en-US" sz="1400" dirty="0">
                <a:solidFill>
                  <a:srgbClr val="002060"/>
                </a:solidFill>
              </a:rPr>
              <a:t>Optimism</a:t>
            </a:r>
          </a:p>
          <a:p>
            <a:pPr marL="640513" lvl="1" indent="-174685" defTabSz="931655" eaLnBrk="0" fontAlgn="base" hangingPunct="0">
              <a:spcBef>
                <a:spcPct val="30000"/>
              </a:spcBef>
              <a:spcAft>
                <a:spcPct val="0"/>
              </a:spcAft>
              <a:buFontTx/>
              <a:buChar char="•"/>
              <a:defRPr/>
            </a:pPr>
            <a:endParaRPr lang="en-US" sz="1400" dirty="0">
              <a:solidFill>
                <a:srgbClr val="002060"/>
              </a:solidFill>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43</a:t>
            </a:fld>
            <a:endParaRPr lang="en-US"/>
          </a:p>
        </p:txBody>
      </p:sp>
    </p:spTree>
    <p:extLst>
      <p:ext uri="{BB962C8B-B14F-4D97-AF65-F5344CB8AC3E}">
        <p14:creationId xmlns:p14="http://schemas.microsoft.com/office/powerpoint/2010/main" val="252406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Non-threatening Dyad activity.  Split into pairs, </a:t>
            </a:r>
            <a:r>
              <a:rPr lang="en-US" sz="1400" dirty="0" smtClean="0"/>
              <a:t>develop</a:t>
            </a:r>
            <a:r>
              <a:rPr lang="en-US" sz="1400" baseline="0" dirty="0" smtClean="0"/>
              <a:t> a list of ten strategies that related to outreach with teens and young adults to help complete your needs assessment</a:t>
            </a:r>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44</a:t>
            </a:fld>
            <a:endParaRPr lang="en-US"/>
          </a:p>
        </p:txBody>
      </p:sp>
    </p:spTree>
    <p:extLst>
      <p:ext uri="{BB962C8B-B14F-4D97-AF65-F5344CB8AC3E}">
        <p14:creationId xmlns:p14="http://schemas.microsoft.com/office/powerpoint/2010/main" val="4199148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expectations </a:t>
            </a:r>
            <a:r>
              <a:rPr lang="en-US" dirty="0" err="1" smtClean="0"/>
              <a:t>vs</a:t>
            </a:r>
            <a:r>
              <a:rPr lang="en-US" dirty="0" smtClean="0"/>
              <a:t> their capabilities</a:t>
            </a:r>
          </a:p>
          <a:p>
            <a:r>
              <a:rPr lang="en-US" dirty="0" smtClean="0"/>
              <a:t>Our perception </a:t>
            </a:r>
            <a:r>
              <a:rPr lang="en-US" dirty="0" err="1" smtClean="0"/>
              <a:t>vs</a:t>
            </a:r>
            <a:r>
              <a:rPr lang="en-US" dirty="0" smtClean="0"/>
              <a:t> their</a:t>
            </a:r>
            <a:r>
              <a:rPr lang="en-US" baseline="0" dirty="0" smtClean="0"/>
              <a:t> perception</a:t>
            </a:r>
          </a:p>
          <a:p>
            <a:endParaRPr lang="en-US" baseline="0" dirty="0" smtClean="0"/>
          </a:p>
          <a:p>
            <a:r>
              <a:rPr lang="en-US" baseline="0" dirty="0" smtClean="0"/>
              <a:t>Limitations in Corrections with interpretations</a:t>
            </a:r>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45</a:t>
            </a:fld>
            <a:endParaRPr lang="en-US"/>
          </a:p>
        </p:txBody>
      </p:sp>
    </p:spTree>
    <p:extLst>
      <p:ext uri="{BB962C8B-B14F-4D97-AF65-F5344CB8AC3E}">
        <p14:creationId xmlns:p14="http://schemas.microsoft.com/office/powerpoint/2010/main" val="465979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972" eaLnBrk="0" fontAlgn="base" hangingPunct="0">
              <a:spcBef>
                <a:spcPct val="30000"/>
              </a:spcBef>
              <a:spcAft>
                <a:spcPct val="0"/>
              </a:spcAft>
              <a:defRPr/>
            </a:pPr>
            <a:r>
              <a:rPr lang="en-US" b="1" dirty="0" smtClean="0">
                <a:solidFill>
                  <a:prstClr val="black"/>
                </a:solidFill>
              </a:rPr>
              <a:t>Culturally-sensitive prevention:</a:t>
            </a:r>
          </a:p>
          <a:p>
            <a:pPr defTabSz="936972" eaLnBrk="0" fontAlgn="base" hangingPunct="0">
              <a:spcBef>
                <a:spcPct val="30000"/>
              </a:spcBef>
              <a:spcAft>
                <a:spcPct val="0"/>
              </a:spcAft>
              <a:buFontTx/>
              <a:buChar char="•"/>
              <a:defRPr/>
            </a:pPr>
            <a:r>
              <a:rPr lang="en-US" dirty="0" smtClean="0">
                <a:solidFill>
                  <a:prstClr val="black"/>
                </a:solidFill>
              </a:rPr>
              <a:t>recognizing &amp; expressing existence of cultural differences between professional and community/community</a:t>
            </a:r>
            <a:r>
              <a:rPr lang="en-US" baseline="0" dirty="0" smtClean="0">
                <a:solidFill>
                  <a:prstClr val="black"/>
                </a:solidFill>
              </a:rPr>
              <a:t> members being targeted</a:t>
            </a:r>
            <a:endParaRPr lang="en-US" dirty="0" smtClean="0">
              <a:solidFill>
                <a:prstClr val="black"/>
              </a:solidFill>
            </a:endParaRPr>
          </a:p>
          <a:p>
            <a:pPr defTabSz="936972" eaLnBrk="0" fontAlgn="base" hangingPunct="0">
              <a:spcBef>
                <a:spcPct val="30000"/>
              </a:spcBef>
              <a:spcAft>
                <a:spcPct val="0"/>
              </a:spcAft>
              <a:buFontTx/>
              <a:buChar char="•"/>
              <a:defRPr/>
            </a:pPr>
            <a:r>
              <a:rPr lang="en-US" dirty="0" smtClean="0">
                <a:solidFill>
                  <a:prstClr val="black"/>
                </a:solidFill>
              </a:rPr>
              <a:t>knowledge &amp; learning about client’s culture</a:t>
            </a:r>
          </a:p>
          <a:p>
            <a:pPr defTabSz="936972" eaLnBrk="0" fontAlgn="base" hangingPunct="0">
              <a:spcBef>
                <a:spcPct val="30000"/>
              </a:spcBef>
              <a:spcAft>
                <a:spcPct val="0"/>
              </a:spcAft>
              <a:buFontTx/>
              <a:buChar char="•"/>
              <a:defRPr/>
            </a:pPr>
            <a:r>
              <a:rPr lang="en-US" dirty="0" smtClean="0">
                <a:solidFill>
                  <a:prstClr val="black"/>
                </a:solidFill>
              </a:rPr>
              <a:t>distinguishing between culture &amp; pathology in assessment phase</a:t>
            </a:r>
          </a:p>
          <a:p>
            <a:pPr defTabSz="936972" eaLnBrk="0" fontAlgn="base" hangingPunct="0">
              <a:spcBef>
                <a:spcPct val="30000"/>
              </a:spcBef>
              <a:spcAft>
                <a:spcPct val="0"/>
              </a:spcAft>
              <a:buFontTx/>
              <a:buChar char="•"/>
              <a:defRPr/>
            </a:pPr>
            <a:r>
              <a:rPr lang="en-US" dirty="0" smtClean="0">
                <a:solidFill>
                  <a:prstClr val="black"/>
                </a:solidFill>
              </a:rPr>
              <a:t>modifying treatment as necessary to accommodate client’s culture</a:t>
            </a:r>
          </a:p>
          <a:p>
            <a:endParaRPr lang="en-US" dirty="0"/>
          </a:p>
        </p:txBody>
      </p:sp>
      <p:sp>
        <p:nvSpPr>
          <p:cNvPr id="4" name="Date Placeholder 3"/>
          <p:cNvSpPr>
            <a:spLocks noGrp="1"/>
          </p:cNvSpPr>
          <p:nvPr>
            <p:ph type="dt" idx="10"/>
          </p:nvPr>
        </p:nvSpPr>
        <p:spPr/>
        <p:txBody>
          <a:bodyPr/>
          <a:lstStyle/>
          <a:p>
            <a:r>
              <a:rPr lang="en-US" smtClean="0"/>
              <a:t>7/17/2013</a:t>
            </a:r>
            <a:endParaRPr lang="en-US"/>
          </a:p>
        </p:txBody>
      </p:sp>
      <p:sp>
        <p:nvSpPr>
          <p:cNvPr id="5" name="Slide Number Placeholder 4"/>
          <p:cNvSpPr>
            <a:spLocks noGrp="1"/>
          </p:cNvSpPr>
          <p:nvPr>
            <p:ph type="sldNum" sz="quarter" idx="11"/>
          </p:nvPr>
        </p:nvSpPr>
        <p:spPr/>
        <p:txBody>
          <a:bodyPr/>
          <a:lstStyle/>
          <a:p>
            <a:fld id="{721DEB31-4910-44D3-8777-368CB6005671}" type="slidenum">
              <a:rPr lang="en-US" smtClean="0"/>
              <a:pPr/>
              <a:t>46</a:t>
            </a:fld>
            <a:endParaRPr lang="en-US"/>
          </a:p>
        </p:txBody>
      </p:sp>
    </p:spTree>
    <p:extLst>
      <p:ext uri="{BB962C8B-B14F-4D97-AF65-F5344CB8AC3E}">
        <p14:creationId xmlns:p14="http://schemas.microsoft.com/office/powerpoint/2010/main" val="2773217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p>
          <a:p>
            <a:endParaRPr lang="en-US" dirty="0" smtClean="0"/>
          </a:p>
          <a:p>
            <a:r>
              <a:rPr lang="en-US" b="1" dirty="0" smtClean="0"/>
              <a:t>Culture is never a “yes” or “no” question</a:t>
            </a:r>
          </a:p>
          <a:p>
            <a:endParaRPr lang="en-US" dirty="0" smtClean="0"/>
          </a:p>
          <a:p>
            <a:endParaRPr lang="en-US" baseline="0" dirty="0" smtClean="0"/>
          </a:p>
          <a:p>
            <a:endParaRPr lang="en-US" baseline="0" dirty="0" smtClean="0"/>
          </a:p>
        </p:txBody>
      </p:sp>
      <p:sp>
        <p:nvSpPr>
          <p:cNvPr id="4" name="Date Placeholder 3"/>
          <p:cNvSpPr>
            <a:spLocks noGrp="1"/>
          </p:cNvSpPr>
          <p:nvPr>
            <p:ph type="dt" idx="10"/>
          </p:nvPr>
        </p:nvSpPr>
        <p:spPr/>
        <p:txBody>
          <a:bodyPr/>
          <a:lstStyle/>
          <a:p>
            <a:r>
              <a:rPr lang="en-US" smtClean="0"/>
              <a:t>7/17/2013</a:t>
            </a:r>
            <a:endParaRPr lang="en-US"/>
          </a:p>
        </p:txBody>
      </p:sp>
      <p:sp>
        <p:nvSpPr>
          <p:cNvPr id="5" name="Slide Number Placeholder 4"/>
          <p:cNvSpPr>
            <a:spLocks noGrp="1"/>
          </p:cNvSpPr>
          <p:nvPr>
            <p:ph type="sldNum" sz="quarter" idx="11"/>
          </p:nvPr>
        </p:nvSpPr>
        <p:spPr/>
        <p:txBody>
          <a:bodyPr/>
          <a:lstStyle/>
          <a:p>
            <a:fld id="{721DEB31-4910-44D3-8777-368CB6005671}" type="slidenum">
              <a:rPr lang="en-US" smtClean="0"/>
              <a:pPr/>
              <a:t>47</a:t>
            </a:fld>
            <a:endParaRPr lang="en-US"/>
          </a:p>
        </p:txBody>
      </p:sp>
    </p:spTree>
    <p:extLst>
      <p:ext uri="{BB962C8B-B14F-4D97-AF65-F5344CB8AC3E}">
        <p14:creationId xmlns:p14="http://schemas.microsoft.com/office/powerpoint/2010/main" val="1421308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5">
              <a:defRPr/>
            </a:pPr>
            <a:r>
              <a:rPr lang="en-US" sz="1400" b="1" dirty="0"/>
              <a:t>DISCUSS THE BEHAVIORAL HEALTH EQUITY REPORT</a:t>
            </a:r>
          </a:p>
          <a:p>
            <a:pPr defTabSz="931655">
              <a:defRPr/>
            </a:pPr>
            <a:endParaRPr lang="en-US" sz="1400" dirty="0"/>
          </a:p>
          <a:p>
            <a:pPr defTabSz="931655">
              <a:defRPr/>
            </a:pPr>
            <a:endParaRPr lang="en-US" sz="1400" dirty="0"/>
          </a:p>
          <a:p>
            <a:pPr defTabSz="931655">
              <a:defRPr/>
            </a:pPr>
            <a:r>
              <a:rPr lang="en-US" sz="1400" dirty="0"/>
              <a:t>A 2003 study titled “Racially Related Health Disparities and Alcoholism Treatment Outcomes,” a 2007 study by Health Services Research and a 2013 study performed by Penn Medicine indicated, when comparing Caucasian clients and African American clients and Hispanic clients involved in outpatient substance abuse treatment, the African American clients and Hispanic clients tended to have less treatment contacts, a shorter course of treatment and higher incidents of leaving treatment against staff’s advice or dropping out when compared to their Caucasian counterparts.</a:t>
            </a:r>
          </a:p>
          <a:p>
            <a:pPr defTabSz="931655">
              <a:defRPr/>
            </a:pPr>
            <a:endParaRPr lang="en-US" sz="1400" dirty="0"/>
          </a:p>
          <a:p>
            <a:r>
              <a:rPr lang="en-US" i="1" dirty="0"/>
              <a:t>Disparities in Mental Health Services</a:t>
            </a:r>
          </a:p>
          <a:p>
            <a:r>
              <a:rPr lang="en-US" dirty="0"/>
              <a:t>The Surgeon General’s report </a:t>
            </a:r>
            <a:r>
              <a:rPr lang="en-US" i="1" dirty="0"/>
              <a:t>Mental Health: Culture, Race and Ethnicity </a:t>
            </a:r>
            <a:r>
              <a:rPr lang="en-US" dirty="0"/>
              <a:t>discusses</a:t>
            </a:r>
          </a:p>
          <a:p>
            <a:r>
              <a:rPr lang="en-US" dirty="0"/>
              <a:t>disparities in behavioral health services for members of racial and ethnic minority</a:t>
            </a:r>
          </a:p>
          <a:p>
            <a:r>
              <a:rPr lang="en-US" dirty="0"/>
              <a:t>populations. People in these populations:</a:t>
            </a:r>
          </a:p>
          <a:p>
            <a:r>
              <a:rPr lang="en-US" dirty="0"/>
              <a:t>· are less likely to have access to available mental health services;</a:t>
            </a:r>
          </a:p>
          <a:p>
            <a:r>
              <a:rPr lang="en-US" dirty="0"/>
              <a:t>· are less likely to receive necessary mental health care;</a:t>
            </a:r>
          </a:p>
          <a:p>
            <a:r>
              <a:rPr lang="en-US" dirty="0"/>
              <a:t>· often receive a poorer quality of treatment; and</a:t>
            </a:r>
          </a:p>
          <a:p>
            <a:r>
              <a:rPr lang="en-US" dirty="0"/>
              <a:t>· are significantly underrepresented in mental health research.</a:t>
            </a:r>
          </a:p>
          <a:p>
            <a:r>
              <a:rPr lang="en-US" dirty="0"/>
              <a:t>Members of racial minority groups, including African Americans and Latinos, underuse</a:t>
            </a:r>
          </a:p>
          <a:p>
            <a:r>
              <a:rPr lang="en-US" dirty="0"/>
              <a:t>mental health services and are more likely to delay seeking treatment. Consequently, in</a:t>
            </a:r>
          </a:p>
          <a:p>
            <a:r>
              <a:rPr lang="en-US" dirty="0"/>
              <a:t>most cases, when such individuals seek mental health services they are at an acute</a:t>
            </a:r>
          </a:p>
          <a:p>
            <a:r>
              <a:rPr lang="en-US" dirty="0"/>
              <a:t>stage of illness. This delay can result in a worsening of untreated illness and an increase in</a:t>
            </a:r>
          </a:p>
          <a:p>
            <a:r>
              <a:rPr lang="en-US" dirty="0"/>
              <a:t>involuntary services.</a:t>
            </a:r>
          </a:p>
          <a:p>
            <a:r>
              <a:rPr lang="en-US" dirty="0"/>
              <a:t>Generally, rates of mental disorders among people in most ethnic minority groups are</a:t>
            </a:r>
          </a:p>
          <a:p>
            <a:r>
              <a:rPr lang="en-US" dirty="0"/>
              <a:t>similar to rates for Caucasians. However, members of minority populations are more likely</a:t>
            </a:r>
          </a:p>
          <a:p>
            <a:r>
              <a:rPr lang="en-US" dirty="0"/>
              <a:t>to experience factors – such as</a:t>
            </a:r>
            <a:endParaRPr lang="en-US" sz="1400" dirty="0"/>
          </a:p>
          <a:p>
            <a:endParaRPr lang="en-US" dirty="0"/>
          </a:p>
        </p:txBody>
      </p:sp>
      <p:sp>
        <p:nvSpPr>
          <p:cNvPr id="4" name="Slide Number Placeholder 3"/>
          <p:cNvSpPr>
            <a:spLocks noGrp="1"/>
          </p:cNvSpPr>
          <p:nvPr>
            <p:ph type="sldNum" sz="quarter" idx="10"/>
          </p:nvPr>
        </p:nvSpPr>
        <p:spPr/>
        <p:txBody>
          <a:bodyPr/>
          <a:lstStyle/>
          <a:p>
            <a:fld id="{2195A44D-B8CD-4B19-A451-74565BAC5473}" type="slidenum">
              <a:rPr lang="en-US" smtClean="0"/>
              <a:pPr/>
              <a:t>48</a:t>
            </a:fld>
            <a:endParaRPr lang="en-US"/>
          </a:p>
        </p:txBody>
      </p:sp>
    </p:spTree>
    <p:extLst>
      <p:ext uri="{BB962C8B-B14F-4D97-AF65-F5344CB8AC3E}">
        <p14:creationId xmlns:p14="http://schemas.microsoft.com/office/powerpoint/2010/main" val="4150268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Top-down and bottom-up organizational change</a:t>
            </a:r>
          </a:p>
          <a:p>
            <a:r>
              <a:rPr lang="en-US" sz="1400" dirty="0"/>
              <a:t>Cultural considerations infused in policies and procedures</a:t>
            </a:r>
          </a:p>
          <a:p>
            <a:endParaRPr lang="en-US" dirty="0" smtClean="0"/>
          </a:p>
          <a:p>
            <a:endParaRPr lang="en-US" dirty="0" smtClean="0"/>
          </a:p>
          <a:p>
            <a:r>
              <a:rPr lang="en-US" b="1" dirty="0"/>
              <a:t>Implementing Changes Based on Cultural Competence Assessment</a:t>
            </a:r>
            <a:endParaRPr lang="en-US" dirty="0"/>
          </a:p>
          <a:p>
            <a:r>
              <a:rPr lang="en-US" dirty="0"/>
              <a:t>Most programs can benefit from administrative-level changes that can be accomplished quickly. These changes can be made in program mission, program policy, board membership, community input, staff diversity, and facility appearance. The more attention the administration pays to diversity, the more positive and supportive all staff members will be about expanding their cultural competence.</a:t>
            </a:r>
          </a:p>
          <a:p>
            <a:r>
              <a:rPr lang="en-US" b="1" dirty="0"/>
              <a:t>Mission </a:t>
            </a:r>
            <a:r>
              <a:rPr lang="en-US" b="1" dirty="0" err="1"/>
              <a:t>statement.</a:t>
            </a:r>
            <a:r>
              <a:rPr lang="en-US" dirty="0" err="1"/>
              <a:t>The</a:t>
            </a:r>
            <a:r>
              <a:rPr lang="en-US" dirty="0"/>
              <a:t> program should ensure that its mission statement incorporates cultural competence as a core value. The cultural competence committee should be involved in developing or modifying the statement.</a:t>
            </a:r>
          </a:p>
          <a:p>
            <a:r>
              <a:rPr lang="en-US" b="1" dirty="0"/>
              <a:t>Program </a:t>
            </a:r>
            <a:r>
              <a:rPr lang="en-US" b="1" dirty="0" err="1"/>
              <a:t>policy.</a:t>
            </a:r>
            <a:r>
              <a:rPr lang="en-US" dirty="0" err="1"/>
              <a:t>The</a:t>
            </a:r>
            <a:r>
              <a:rPr lang="en-US" dirty="0"/>
              <a:t> program policy should endorse explicitly and respect the cultural diversity of program clients, staff members, and the community. Respect should be reflected in the development and enhancement of the program's philosophy, outreach activities, staffing, and client services.</a:t>
            </a:r>
          </a:p>
          <a:p>
            <a:r>
              <a:rPr lang="en-US" dirty="0"/>
              <a:t>Support for cultural competence should be included in staffing policies. Some suggestions follow:</a:t>
            </a:r>
          </a:p>
          <a:p>
            <a:pPr lvl="0"/>
            <a:r>
              <a:rPr lang="en-US" dirty="0"/>
              <a:t>The ability to work sensitively with people from other cultures can be a criterion for evaluating staff performance.</a:t>
            </a:r>
          </a:p>
          <a:p>
            <a:pPr lvl="0"/>
            <a:r>
              <a:rPr lang="en-US" b="1" dirty="0"/>
              <a:t>National CLAS Standards</a:t>
            </a:r>
          </a:p>
          <a:p>
            <a:pPr lvl="0"/>
            <a:r>
              <a:rPr lang="en-US" dirty="0"/>
              <a:t>Program policy can encourage staff members to pursue continuing education in cultural competence, focused on groups served by the program.</a:t>
            </a:r>
          </a:p>
          <a:p>
            <a:r>
              <a:rPr lang="en-US" b="1" dirty="0"/>
              <a:t>A diverse board of </a:t>
            </a:r>
            <a:r>
              <a:rPr lang="en-US" b="1" dirty="0" err="1"/>
              <a:t>directors.</a:t>
            </a:r>
            <a:r>
              <a:rPr lang="en-US" dirty="0" err="1"/>
              <a:t>As</a:t>
            </a:r>
            <a:r>
              <a:rPr lang="en-US" dirty="0"/>
              <a:t> a result of the agency assessment, an administrator may want to add board members from groups not represented. A diverse board is extremely important and can help provide a broader perspective. Having board members from diverse groups helps establish the program's credibility with members of those groups.</a:t>
            </a:r>
          </a:p>
          <a:p>
            <a:r>
              <a:rPr lang="en-US" b="1" dirty="0"/>
              <a:t>Input from diverse </a:t>
            </a:r>
            <a:r>
              <a:rPr lang="en-US" b="1" dirty="0" err="1"/>
              <a:t>groups.</a:t>
            </a:r>
            <a:r>
              <a:rPr lang="en-US" dirty="0" err="1"/>
              <a:t>An</a:t>
            </a:r>
            <a:r>
              <a:rPr lang="en-US" dirty="0"/>
              <a:t> administrator can identify knowledgeable persons from the community and involve them in the program. Their advice can help develop new interventions and services that affirm and reflect the values of the various cultures in the community.</a:t>
            </a:r>
          </a:p>
          <a:p>
            <a:r>
              <a:rPr lang="en-US" b="1" dirty="0"/>
              <a:t>Diverse staff and </a:t>
            </a:r>
            <a:r>
              <a:rPr lang="en-US" b="1" dirty="0" err="1"/>
              <a:t>management.</a:t>
            </a:r>
            <a:r>
              <a:rPr lang="en-US" dirty="0" err="1"/>
              <a:t>The</a:t>
            </a:r>
            <a:r>
              <a:rPr lang="en-US" dirty="0"/>
              <a:t> administrator needs to make clear, through policy and action, the value of recruiting staff members from diverse groups. Hiring ethnic or minority staff members to work in management, policymaking, and clinical positions is important for programs that serve diverse populations.</a:t>
            </a:r>
          </a:p>
          <a:p>
            <a:r>
              <a:rPr lang="en-US" b="1" dirty="0"/>
              <a:t>Facility </a:t>
            </a:r>
            <a:r>
              <a:rPr lang="en-US" b="1" dirty="0" err="1"/>
              <a:t>appearance.</a:t>
            </a:r>
            <a:r>
              <a:rPr lang="en-US" dirty="0" err="1"/>
              <a:t>The</a:t>
            </a:r>
            <a:r>
              <a:rPr lang="en-US" dirty="0"/>
              <a:t> decor of a treatment facility can make an inclusive or exclusive statement. The program's walls should reflect cultural openness, with posters and pictures showing people representative of the client population. Clients feel welcome when they see pictures of people like themselves. (See </a:t>
            </a:r>
            <a:r>
              <a:rPr lang="en-US" u="sng" dirty="0">
                <a:hlinkClick r:id="rId3"/>
              </a:rPr>
              <a:t>appendix 4-A</a:t>
            </a:r>
            <a:r>
              <a:rPr lang="en-US" dirty="0"/>
              <a:t> for Web sites that have appropriate posters.)</a:t>
            </a:r>
          </a:p>
          <a:p>
            <a:r>
              <a:rPr lang="en-US" u="sng" dirty="0">
                <a:hlinkClick r:id="rId3" tooltip="Go to other sections in this page"/>
              </a:rPr>
              <a:t>Go to:</a:t>
            </a:r>
            <a:endParaRPr lang="en-US" dirty="0"/>
          </a:p>
          <a:p>
            <a:r>
              <a:rPr lang="en-US" b="1" dirty="0"/>
              <a:t>Developing a Long-Term, Ongoing Cultural Competence Process</a:t>
            </a:r>
            <a:endParaRPr lang="en-US" dirty="0"/>
          </a:p>
          <a:p>
            <a:r>
              <a:rPr lang="en-US" dirty="0"/>
              <a:t>To move toward cultural competence, programs need a long-term, ongoing commitment to change, including staff selection and training.</a:t>
            </a:r>
          </a:p>
          <a:p>
            <a:r>
              <a:rPr lang="en-US" b="1" dirty="0"/>
              <a:t>Steps To Take</a:t>
            </a:r>
            <a:endParaRPr lang="en-US" dirty="0"/>
          </a:p>
          <a:p>
            <a:r>
              <a:rPr lang="en-US" dirty="0"/>
              <a:t>Based on results of the cultural competence assessment, an administrator might take the following steps:</a:t>
            </a:r>
          </a:p>
          <a:p>
            <a:pPr lvl="0"/>
            <a:r>
              <a:rPr lang="en-US" b="1" dirty="0"/>
              <a:t>Obtain new screening and assessment instruments.</a:t>
            </a:r>
            <a:r>
              <a:rPr lang="en-US" dirty="0"/>
              <a:t> Identify and acquire screening and assessment materials for the diverse groups in the client population (e.g., translated or orally administered materials). Both foreign-born clients who are learning English and those with cognitive impairments may benefit from oral screening methods. Train staff to use these materials and methods.</a:t>
            </a:r>
          </a:p>
          <a:p>
            <a:pPr lvl="0"/>
            <a:r>
              <a:rPr lang="en-US" b="1" dirty="0"/>
              <a:t>Open a dialog with staff.</a:t>
            </a:r>
            <a:r>
              <a:rPr lang="en-US" dirty="0"/>
              <a:t> Convene brown-bag lunches to engage staff members in discussions and activities that offer an opportunity to explore attitudes, beliefs, and values related to cultural diversity and cultural competence.</a:t>
            </a:r>
          </a:p>
          <a:p>
            <a:pPr lvl="0"/>
            <a:r>
              <a:rPr lang="en-US" b="1" dirty="0"/>
              <a:t>Explore staff development needs.</a:t>
            </a:r>
            <a:r>
              <a:rPr lang="en-US" dirty="0"/>
              <a:t> Ask staff members what resources would help them serve culturally, linguistically, racially, and ethnically diverse groups. Use this information to develop ongoing staff training programs.</a:t>
            </a:r>
          </a:p>
          <a:p>
            <a:pPr lvl="0"/>
            <a:r>
              <a:rPr lang="en-US" b="1" dirty="0"/>
              <a:t>Revise the budget.</a:t>
            </a:r>
            <a:r>
              <a:rPr lang="en-US" dirty="0"/>
              <a:t> Allocate funds to support staff in attending conferences, seminars, and workshops on cultural competence and treatment issues relevant to the program.</a:t>
            </a:r>
          </a:p>
          <a:p>
            <a:pPr lvl="0"/>
            <a:r>
              <a:rPr lang="en-US" b="1" dirty="0"/>
              <a:t>Investigate funding opportunities.</a:t>
            </a:r>
            <a:r>
              <a:rPr lang="en-US" dirty="0"/>
              <a:t> Explore resources that are available to provide special services needed by potential clients. Many Federal grant programs are designed to fund services for underrepresented and underserved populations.</a:t>
            </a:r>
          </a:p>
          <a:p>
            <a:pPr lvl="0"/>
            <a:r>
              <a:rPr lang="en-US" b="1" dirty="0"/>
              <a:t>Remove barriers.</a:t>
            </a:r>
            <a:r>
              <a:rPr lang="en-US" dirty="0"/>
              <a:t> Address any special barriers to treatment for diverse groups identified in the assessment phase. For example, foreign-born clients may need vocational help, translation services, or English-as-a-second-language classes.</a:t>
            </a:r>
          </a:p>
          <a:p>
            <a:pPr lvl="0"/>
            <a:r>
              <a:rPr lang="en-US" b="1" dirty="0"/>
              <a:t>Inform staff and clients of resources on diversity and substance use disorders.</a:t>
            </a:r>
            <a:r>
              <a:rPr lang="en-US" dirty="0"/>
              <a:t> Provide information about the resources that are available to support clients from diverse groups.</a:t>
            </a:r>
          </a:p>
          <a:p>
            <a:r>
              <a:rPr lang="en-US" u="sng" dirty="0">
                <a:hlinkClick r:id="rId3"/>
              </a:rPr>
              <a:t>Appendix 4-A</a:t>
            </a:r>
            <a:r>
              <a:rPr lang="en-US" dirty="0"/>
              <a:t> contains population-specific information that can help staff better understand and treat clients from diverse backgrounds.</a:t>
            </a:r>
          </a:p>
          <a:p>
            <a:r>
              <a:rPr lang="en-US" b="1" dirty="0"/>
              <a:t>Staff Selection and Training</a:t>
            </a:r>
            <a:endParaRPr lang="en-US" dirty="0"/>
          </a:p>
          <a:p>
            <a:r>
              <a:rPr lang="en-US" dirty="0"/>
              <a:t>The program's openness to differences in background among clients and staff members should be communicated clearly both to potential clients and to referral sources in the surrounding community. The more diverse the staff is with respect to age, gender, physical ability, race, religion, and ethnicity, the more able the program will be to treat all types of clients. A program needs to make special efforts to hire culturally competent staff.</a:t>
            </a:r>
          </a:p>
          <a:p>
            <a:r>
              <a:rPr lang="en-US" b="1" dirty="0"/>
              <a:t>Selecting a diverse staff</a:t>
            </a:r>
            <a:endParaRPr lang="en-US" dirty="0"/>
          </a:p>
          <a:p>
            <a:r>
              <a:rPr lang="en-US" dirty="0"/>
              <a:t>Programs need to recruit staff members whose backgrounds are similar to those of the clients being treated. Unfortunately, the substance abuse treatment field has a shortage of trained counselors from diverse backgrounds. Administrators report that bicultural and bilingual counselors are hard to recruit. A recent survey done by CSAT showed serious disproportion between the demographic backgrounds of clients and those of treatment staffs (</a:t>
            </a:r>
            <a:r>
              <a:rPr lang="en-US" u="sng" dirty="0" err="1">
                <a:hlinkClick r:id="rId4"/>
              </a:rPr>
              <a:t>Mulvey</a:t>
            </a:r>
            <a:r>
              <a:rPr lang="en-US" u="sng" dirty="0">
                <a:hlinkClick r:id="rId4"/>
              </a:rPr>
              <a:t> et al. 2003</a:t>
            </a:r>
            <a:r>
              <a:rPr lang="en-US" dirty="0"/>
              <a:t>). In this survey of 3,276 randomly selected facility directors, clinical supervisors, and counselors, only 6 percent of treatment providers were Hispanic and only 11 percent were African-American. Yet the survey showed that Hispanics made up 14 percent and African-Americans 25 percent of the treatment population.</a:t>
            </a:r>
          </a:p>
          <a:p>
            <a:r>
              <a:rPr lang="en-US" dirty="0"/>
              <a:t>The study concludes that “treatment professionals are generally not from the same ethnic and racial backgrounds as the clients they serve. This situation presents a tremendous challenge for the field” (</a:t>
            </a:r>
            <a:r>
              <a:rPr lang="en-US" u="sng" dirty="0" err="1">
                <a:hlinkClick r:id="rId4"/>
              </a:rPr>
              <a:t>Mulvey</a:t>
            </a:r>
            <a:r>
              <a:rPr lang="en-US" u="sng" dirty="0">
                <a:hlinkClick r:id="rId4"/>
              </a:rPr>
              <a:t> et al. 2003</a:t>
            </a:r>
            <a:r>
              <a:rPr lang="en-US" dirty="0"/>
              <a:t>, p. 56). The following planning approach may be helpful in increasing the number of counselors from different backgrounds:</a:t>
            </a:r>
          </a:p>
          <a:p>
            <a:pPr lvl="0"/>
            <a:r>
              <a:rPr lang="en-US" dirty="0"/>
              <a:t>Target specific ethnic and cultural groups served by the program, and assess the barriers to finding and hiring clinical staff with the same backgrounds. In areas where these groups constitute a small percentage of the population, hiring qualified counselors from the same backgrounds may be difficult.</a:t>
            </a:r>
          </a:p>
          <a:p>
            <a:pPr lvl="0"/>
            <a:r>
              <a:rPr lang="en-US" dirty="0"/>
              <a:t>Tap into State and national recruiting sources, such as the Single State Agency and job search and recruitment Web sites.</a:t>
            </a:r>
          </a:p>
          <a:p>
            <a:pPr lvl="0"/>
            <a:r>
              <a:rPr lang="en-US" dirty="0"/>
              <a:t>Establish a file of recruitment resources, and seek their help.</a:t>
            </a:r>
          </a:p>
          <a:p>
            <a:pPr lvl="0"/>
            <a:r>
              <a:rPr lang="en-US" dirty="0"/>
              <a:t>Develop a plan to encourage potential counselors to enter the treatment field through internships. Look at providing incentives for promising candidates, including training.</a:t>
            </a:r>
          </a:p>
          <a:p>
            <a:pPr lvl="0"/>
            <a:r>
              <a:rPr lang="en-US" dirty="0"/>
              <a:t>Recruit diverse candidates from local colleges; consider granting fellowships to assist advanced students in completing their degrees.</a:t>
            </a:r>
          </a:p>
          <a:p>
            <a:r>
              <a:rPr lang="en-US" b="1" dirty="0"/>
              <a:t>Interviewing and hiring culturally competent staff</a:t>
            </a:r>
            <a:endParaRPr lang="en-US" dirty="0"/>
          </a:p>
          <a:p>
            <a:r>
              <a:rPr lang="en-US" dirty="0"/>
              <a:t>Cultural competence is not merely a set of skills; it is also a desire to use those skills to understand others. Programs will move more easily toward cultural competence if they hire individuals who have a genuine interest in cultural diversity. The process of hiring culturally competent staff need not differ much from hiring good counselors. The same qualities are common to each: empathy, use of individualized treatment approaches, willingness to look beyond assumptions, and ability to establish trust.</a:t>
            </a:r>
          </a:p>
          <a:p>
            <a:r>
              <a:rPr lang="en-US" dirty="0"/>
              <a:t>In interviews, applicants should be asked to discuss what diversity means to them. Administrators should rate more highly applicants who speak of diversity in terms that go beyond race to include religion, physical ability, sexual preference, age, and gender. Applicants also should be asked to speak in detail about their experiences working with diverse colleagues and clients. Administrators also may arrange for prospective counselors to run a group session to see how they interact with diverse clients.</a:t>
            </a:r>
          </a:p>
          <a:p>
            <a:r>
              <a:rPr lang="en-US" b="1" dirty="0"/>
              <a:t>Training staff</a:t>
            </a:r>
            <a:endParaRPr lang="en-US" dirty="0"/>
          </a:p>
          <a:p>
            <a:r>
              <a:rPr lang="en-US" dirty="0"/>
              <a:t>All counselors have cultural blind spots. It is important for counselors to acknowledge their beliefs and assumptions, even if they are misguided or based on stereotypes. Learning about the nuances of other cultures, particularly as they affect treatment, is not intuitive. Counselors should be willing to learn from their clients. Counselors should be trained to ask questions to learn what substance abuse and addiction mean in the client's culture. Staff members should not make assumptions about clients based on their physical ability, gender, ethnicity, or religion but approach and treat each client as an individual.</a:t>
            </a:r>
          </a:p>
          <a:p>
            <a:r>
              <a:rPr lang="en-US" dirty="0"/>
              <a:t>Training can be undertaken by the program itself, can focus on the particular groups being treated in the program, and can be done inexpensively. Knowledgeable people representing the diverse groups in the community can be invited to meet with staff and discuss issues affecting treatment. Training of staff members needs to focus on</a:t>
            </a:r>
          </a:p>
          <a:p>
            <a:pPr lvl="0"/>
            <a:r>
              <a:rPr lang="en-US" dirty="0"/>
              <a:t>Self-assessment of cultural biases and attitudes</a:t>
            </a:r>
          </a:p>
          <a:p>
            <a:pPr lvl="0"/>
            <a:r>
              <a:rPr lang="en-US" dirty="0"/>
              <a:t>Sources of cross-cultural misunderstanding</a:t>
            </a:r>
          </a:p>
          <a:p>
            <a:pPr lvl="0"/>
            <a:r>
              <a:rPr lang="en-US" dirty="0"/>
              <a:t>Sources of social or psychological conflict for bicultural clients</a:t>
            </a:r>
          </a:p>
          <a:p>
            <a:pPr lvl="0"/>
            <a:r>
              <a:rPr lang="en-US" dirty="0"/>
              <a:t>Strategies for clinical cultural assessment of individual clients</a:t>
            </a:r>
          </a:p>
          <a:p>
            <a:pPr lvl="0"/>
            <a:r>
              <a:rPr lang="en-US" dirty="0"/>
              <a:t>Guidelines for clinical encounters</a:t>
            </a:r>
          </a:p>
          <a:p>
            <a:r>
              <a:rPr lang="en-US" u="sng" dirty="0">
                <a:hlinkClick r:id="rId3"/>
              </a:rPr>
              <a:t>Appendix 4-A</a:t>
            </a:r>
            <a:r>
              <a:rPr lang="en-US" dirty="0"/>
              <a:t> lists tools for cultural competence training and evaluation, including Web links to trainers and consultants.</a:t>
            </a:r>
          </a:p>
          <a:p>
            <a:endParaRPr lang="en-US" dirty="0"/>
          </a:p>
        </p:txBody>
      </p:sp>
      <p:sp>
        <p:nvSpPr>
          <p:cNvPr id="4" name="Slide Number Placeholder 3"/>
          <p:cNvSpPr>
            <a:spLocks noGrp="1"/>
          </p:cNvSpPr>
          <p:nvPr>
            <p:ph type="sldNum" sz="quarter" idx="10"/>
          </p:nvPr>
        </p:nvSpPr>
        <p:spPr/>
        <p:txBody>
          <a:bodyPr/>
          <a:lstStyle/>
          <a:p>
            <a:fld id="{2195A44D-B8CD-4B19-A451-74565BAC5473}" type="slidenum">
              <a:rPr lang="en-US" smtClean="0"/>
              <a:pPr/>
              <a:t>49</a:t>
            </a:fld>
            <a:endParaRPr lang="en-US"/>
          </a:p>
        </p:txBody>
      </p:sp>
    </p:spTree>
    <p:extLst>
      <p:ext uri="{BB962C8B-B14F-4D97-AF65-F5344CB8AC3E}">
        <p14:creationId xmlns:p14="http://schemas.microsoft.com/office/powerpoint/2010/main" val="108722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buFont typeface="Arial" charset="0"/>
              <a:buChar char="–"/>
            </a:pPr>
            <a:r>
              <a:rPr lang="en-US" sz="1400" dirty="0">
                <a:solidFill>
                  <a:schemeClr val="accent2">
                    <a:lumMod val="50000"/>
                  </a:schemeClr>
                </a:solidFill>
              </a:rPr>
              <a:t>the concept of ethnicity is narrow:  ethnicity refers to the sense of people-hood experienced by members of the same ethnic group</a:t>
            </a:r>
          </a:p>
          <a:p>
            <a:pPr lvl="1">
              <a:lnSpc>
                <a:spcPct val="90000"/>
              </a:lnSpc>
              <a:buFont typeface="Arial" charset="0"/>
              <a:buChar char="–"/>
            </a:pPr>
            <a:endParaRPr lang="en-US" sz="1400" dirty="0">
              <a:solidFill>
                <a:schemeClr val="accent2">
                  <a:lumMod val="50000"/>
                </a:schemeClr>
              </a:solidFill>
            </a:endParaRPr>
          </a:p>
          <a:p>
            <a:pPr lvl="1">
              <a:lnSpc>
                <a:spcPct val="90000"/>
              </a:lnSpc>
              <a:buFont typeface="Arial" charset="0"/>
              <a:buChar char="–"/>
            </a:pPr>
            <a:r>
              <a:rPr lang="en-US" sz="1400" dirty="0">
                <a:solidFill>
                  <a:schemeClr val="accent2">
                    <a:lumMod val="50000"/>
                  </a:schemeClr>
                </a:solidFill>
              </a:rPr>
              <a:t>“ethnicity” comes from the Greek word ethnos, meaning “people” or “nation”, and refers to the notion that members of an ethnic group share common identity, ideals &amp; aspirations and a sense of continuity</a:t>
            </a:r>
          </a:p>
          <a:p>
            <a:pPr lvl="1">
              <a:lnSpc>
                <a:spcPct val="90000"/>
              </a:lnSpc>
              <a:buFont typeface="Arial" charset="0"/>
              <a:buChar char="–"/>
            </a:pPr>
            <a:endParaRPr lang="en-US" sz="1400" dirty="0">
              <a:solidFill>
                <a:srgbClr val="E3E8F4"/>
              </a:solidFill>
            </a:endParaRPr>
          </a:p>
          <a:p>
            <a:pPr lvl="1">
              <a:lnSpc>
                <a:spcPct val="90000"/>
              </a:lnSpc>
              <a:buFont typeface="Arial" charset="0"/>
              <a:buNone/>
            </a:pPr>
            <a:endParaRPr lang="en-US" sz="1400" dirty="0">
              <a:solidFill>
                <a:srgbClr val="E3E8F4"/>
              </a:solidFill>
            </a:endParaRPr>
          </a:p>
          <a:p>
            <a:pPr lvl="1">
              <a:lnSpc>
                <a:spcPct val="90000"/>
              </a:lnSpc>
              <a:buFont typeface="Arial" charset="0"/>
              <a:buChar char="–"/>
            </a:pPr>
            <a:r>
              <a:rPr lang="en-US" sz="1400" dirty="0">
                <a:solidFill>
                  <a:srgbClr val="E3E8F4"/>
                </a:solidFill>
              </a:rPr>
              <a:t>these commonalities provide an individual with an ethnic identity – a major form of ethnic identification</a:t>
            </a:r>
          </a:p>
          <a:p>
            <a:pPr lvl="1">
              <a:lnSpc>
                <a:spcPct val="90000"/>
              </a:lnSpc>
              <a:buFont typeface="Arial" charset="0"/>
              <a:buChar char="–"/>
            </a:pPr>
            <a:r>
              <a:rPr lang="en-US" sz="1400" dirty="0">
                <a:solidFill>
                  <a:srgbClr val="E3E8F4"/>
                </a:solidFill>
              </a:rPr>
              <a:t>it is the self definition in terms of the past that makes an ethnic group different from most other social groups </a:t>
            </a:r>
          </a:p>
          <a:p>
            <a:pPr marL="753734" lvl="1" indent="-291142" defTabSz="931655" fontAlgn="base">
              <a:lnSpc>
                <a:spcPct val="8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ethnic values/identification are retained for many generations – differing from the dominant culture in values, lifestyle, behavior</a:t>
            </a:r>
          </a:p>
          <a:p>
            <a:pPr marL="753734" lvl="1" indent="-291142" defTabSz="931655" fontAlgn="base">
              <a:lnSpc>
                <a:spcPct val="8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ethnicity patterns our thinking, feeling and behavior </a:t>
            </a:r>
          </a:p>
          <a:p>
            <a:pPr marL="753734" lvl="1" indent="-291142" defTabSz="931655" fontAlgn="base">
              <a:lnSpc>
                <a:spcPct val="8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plays a major role in determining what we eat, how we work, how we relax, how we celebrate holidays &amp; rituals, how we feel about life/death/illness</a:t>
            </a:r>
          </a:p>
          <a:p>
            <a:pPr marL="753734" lvl="1" indent="-291142" defTabSz="931655" fontAlgn="base">
              <a:lnSpc>
                <a:spcPct val="80000"/>
              </a:lnSpc>
              <a:spcBef>
                <a:spcPct val="20000"/>
              </a:spcBef>
              <a:spcAft>
                <a:spcPct val="0"/>
              </a:spcAft>
              <a:buClr>
                <a:srgbClr val="EA157A"/>
              </a:buClr>
              <a:buSzPct val="90000"/>
              <a:buFont typeface="Arial" charset="0"/>
              <a:buChar char="–"/>
              <a:defRPr/>
            </a:pPr>
            <a:r>
              <a:rPr lang="en-US" sz="1400" dirty="0">
                <a:solidFill>
                  <a:srgbClr val="E3E8F4"/>
                </a:solidFill>
                <a:latin typeface="Corbel"/>
              </a:rPr>
              <a:t>although a surrounding culture may affect an individual’s access to a given substance – one’s ethnic identity plays an important role in when and how a substance is used &amp; one’s reaction to these substances</a:t>
            </a:r>
          </a:p>
          <a:p>
            <a:r>
              <a:rPr lang="en-US" sz="1400" dirty="0"/>
              <a:t>Language</a:t>
            </a:r>
          </a:p>
          <a:p>
            <a:r>
              <a:rPr lang="en-US" sz="1400" dirty="0"/>
              <a:t>Traditions</a:t>
            </a:r>
          </a:p>
          <a:p>
            <a:r>
              <a:rPr lang="en-US" sz="1400" dirty="0"/>
              <a:t>Beliefs</a:t>
            </a:r>
          </a:p>
          <a:p>
            <a:endParaRPr lang="en-US" sz="1400" dirty="0"/>
          </a:p>
          <a:p>
            <a:r>
              <a:rPr lang="en-US" sz="1400" dirty="0"/>
              <a:t>Whereas culture can change, ethnicity is closed tied to genetics, nationality, ancestry and heritage and remains the same.  </a:t>
            </a:r>
          </a:p>
          <a:p>
            <a:endParaRPr lang="en-US" sz="1400" dirty="0"/>
          </a:p>
          <a:p>
            <a:pPr defTabSz="926470">
              <a:defRPr/>
            </a:pPr>
            <a:r>
              <a:rPr lang="en-US" sz="1400" dirty="0"/>
              <a:t>RACE: the concept of dividing of the population based on physical appearance and apparent physical characteristics. </a:t>
            </a:r>
            <a:r>
              <a:rPr lang="en-US" sz="1400" b="1" dirty="0">
                <a:latin typeface="Times New Roman"/>
                <a:ea typeface="Times New Roman"/>
              </a:rPr>
              <a:t>Race.</a:t>
            </a:r>
            <a:r>
              <a:rPr lang="en-US" sz="1400" dirty="0">
                <a:latin typeface="Times New Roman"/>
                <a:ea typeface="Times New Roman"/>
              </a:rPr>
              <a:t> The categorizing of major groups of people based solely on physical features that distinguish certain groups from others.</a:t>
            </a:r>
          </a:p>
          <a:p>
            <a:endParaRPr lang="en-US" sz="1400"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5</a:t>
            </a:fld>
            <a:endParaRPr lang="en-US"/>
          </a:p>
        </p:txBody>
      </p:sp>
      <p:sp>
        <p:nvSpPr>
          <p:cNvPr id="5" name="Date Placeholder 4"/>
          <p:cNvSpPr>
            <a:spLocks noGrp="1"/>
          </p:cNvSpPr>
          <p:nvPr>
            <p:ph type="dt" idx="11"/>
          </p:nvPr>
        </p:nvSpPr>
        <p:spPr/>
        <p:txBody>
          <a:bodyPr/>
          <a:lstStyle/>
          <a:p>
            <a:r>
              <a:rPr lang="en-US" smtClean="0"/>
              <a:t>7/17/2013</a:t>
            </a:r>
            <a:endParaRPr lang="en-US"/>
          </a:p>
        </p:txBody>
      </p:sp>
    </p:spTree>
    <p:extLst>
      <p:ext uri="{BB962C8B-B14F-4D97-AF65-F5344CB8AC3E}">
        <p14:creationId xmlns:p14="http://schemas.microsoft.com/office/powerpoint/2010/main" val="11778046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things you can do in your role within your agency to effect a change and be more culturally responsive?</a:t>
            </a:r>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50</a:t>
            </a:fld>
            <a:endParaRPr lang="en-US"/>
          </a:p>
        </p:txBody>
      </p:sp>
    </p:spTree>
    <p:extLst>
      <p:ext uri="{BB962C8B-B14F-4D97-AF65-F5344CB8AC3E}">
        <p14:creationId xmlns:p14="http://schemas.microsoft.com/office/powerpoint/2010/main" val="3263190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51</a:t>
            </a:fld>
            <a:endParaRPr lang="en-US"/>
          </a:p>
        </p:txBody>
      </p:sp>
    </p:spTree>
    <p:extLst>
      <p:ext uri="{BB962C8B-B14F-4D97-AF65-F5344CB8AC3E}">
        <p14:creationId xmlns:p14="http://schemas.microsoft.com/office/powerpoint/2010/main" val="7504047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DEB31-4910-44D3-8777-368CB6005671}" type="slidenum">
              <a:rPr lang="en-US" smtClean="0"/>
              <a:pPr/>
              <a:t>52</a:t>
            </a:fld>
            <a:endParaRPr lang="en-US"/>
          </a:p>
        </p:txBody>
      </p:sp>
    </p:spTree>
    <p:extLst>
      <p:ext uri="{BB962C8B-B14F-4D97-AF65-F5344CB8AC3E}">
        <p14:creationId xmlns:p14="http://schemas.microsoft.com/office/powerpoint/2010/main" val="318540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6</a:t>
            </a:fld>
            <a:endParaRPr lang="en-US"/>
          </a:p>
        </p:txBody>
      </p:sp>
    </p:spTree>
    <p:extLst>
      <p:ext uri="{BB962C8B-B14F-4D97-AF65-F5344CB8AC3E}">
        <p14:creationId xmlns:p14="http://schemas.microsoft.com/office/powerpoint/2010/main" val="3725522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b="1" i="0" kern="1200" dirty="0" smtClean="0">
                <a:solidFill>
                  <a:schemeClr val="tx1"/>
                </a:solidFill>
                <a:effectLst/>
                <a:latin typeface="+mn-lt"/>
                <a:ea typeface="+mn-ea"/>
                <a:cs typeface="+mn-cs"/>
              </a:rPr>
              <a:t>Youth culture</a:t>
            </a:r>
            <a:r>
              <a:rPr lang="en-US" sz="1200" b="0" i="0" kern="1200" dirty="0" smtClean="0">
                <a:solidFill>
                  <a:schemeClr val="tx1"/>
                </a:solidFill>
                <a:effectLst/>
                <a:latin typeface="+mn-lt"/>
                <a:ea typeface="+mn-ea"/>
                <a:cs typeface="+mn-cs"/>
              </a:rPr>
              <a:t> is the way </a:t>
            </a:r>
            <a:r>
              <a:rPr lang="en-US" sz="1200" b="0" i="0" u="none" strike="noStrike" kern="1200" dirty="0" smtClean="0">
                <a:solidFill>
                  <a:schemeClr val="tx1"/>
                </a:solidFill>
                <a:effectLst/>
                <a:latin typeface="+mn-lt"/>
                <a:ea typeface="+mn-ea"/>
                <a:cs typeface="+mn-cs"/>
                <a:hlinkClick r:id="rId3" tooltip="Adolescence"/>
              </a:rPr>
              <a:t>adolescents</a:t>
            </a:r>
            <a:r>
              <a:rPr lang="en-US" sz="1200" b="0" i="0" kern="1200" dirty="0" smtClean="0">
                <a:solidFill>
                  <a:schemeClr val="tx1"/>
                </a:solidFill>
                <a:effectLst/>
                <a:latin typeface="+mn-lt"/>
                <a:ea typeface="+mn-ea"/>
                <a:cs typeface="+mn-cs"/>
              </a:rPr>
              <a:t> live, and the </a:t>
            </a:r>
            <a:r>
              <a:rPr lang="en-US" sz="1200" b="0" i="0" u="none" strike="noStrike" kern="1200" dirty="0" smtClean="0">
                <a:solidFill>
                  <a:schemeClr val="tx1"/>
                </a:solidFill>
                <a:effectLst/>
                <a:latin typeface="+mn-lt"/>
                <a:ea typeface="+mn-ea"/>
                <a:cs typeface="+mn-cs"/>
                <a:hlinkClick r:id="rId4" tooltip="Norm (social)"/>
              </a:rPr>
              <a:t>norms</a:t>
            </a:r>
            <a:r>
              <a:rPr lang="en-US" sz="1200" b="0" i="0" kern="1200" dirty="0" smtClean="0">
                <a:solidFill>
                  <a:schemeClr val="tx1"/>
                </a:solidFill>
                <a:effectLst/>
                <a:latin typeface="+mn-lt"/>
                <a:ea typeface="+mn-ea"/>
                <a:cs typeface="+mn-cs"/>
              </a:rPr>
              <a:t>, values, and practices they share.</a:t>
            </a:r>
            <a:r>
              <a:rPr lang="en-US" sz="1200" b="0" i="0" u="none" strike="noStrike" kern="1200" baseline="30000" dirty="0" smtClean="0">
                <a:solidFill>
                  <a:schemeClr val="tx1"/>
                </a:solidFill>
                <a:effectLst/>
                <a:latin typeface="+mn-lt"/>
                <a:ea typeface="+mn-ea"/>
                <a:cs typeface="+mn-cs"/>
                <a:hlinkClick r:id="rId5"/>
              </a:rPr>
              <a:t>[1]</a:t>
            </a:r>
            <a:r>
              <a:rPr lang="en-US" sz="1200" b="0" i="0" kern="1200" dirty="0" smtClean="0">
                <a:solidFill>
                  <a:schemeClr val="tx1"/>
                </a:solidFill>
                <a:effectLst/>
                <a:latin typeface="+mn-lt"/>
                <a:ea typeface="+mn-ea"/>
                <a:cs typeface="+mn-cs"/>
              </a:rPr>
              <a:t> Culture is the shared symbolic systems, and processes of maintaining and transforming those systems. Youth culture differs from the culture of older generations.</a:t>
            </a:r>
            <a:r>
              <a:rPr lang="en-US" sz="1200" b="0" i="0" u="none" strike="noStrike" kern="1200" baseline="30000" dirty="0" smtClean="0">
                <a:solidFill>
                  <a:schemeClr val="tx1"/>
                </a:solidFill>
                <a:effectLst/>
                <a:latin typeface="+mn-lt"/>
                <a:ea typeface="+mn-ea"/>
                <a:cs typeface="+mn-cs"/>
                <a:hlinkClick r:id="rId6"/>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Elements of youth culture include beliefs, behaviors, styles, and interests. An emphasis on clothes, popular music, sports, vocabulary, and dating set adolescents apart from other age groups, giving them what many believe is a distinct culture of their own.</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Within youth culture, there are many distinct and constantly changing </a:t>
            </a:r>
            <a:r>
              <a:rPr lang="en-US" sz="1200" b="0" i="0" u="none" strike="noStrike" kern="1200" dirty="0" smtClean="0">
                <a:solidFill>
                  <a:schemeClr val="tx1"/>
                </a:solidFill>
                <a:effectLst/>
                <a:latin typeface="+mn-lt"/>
                <a:ea typeface="+mn-ea"/>
                <a:cs typeface="+mn-cs"/>
                <a:hlinkClick r:id="rId8" tooltip="Youth subculture"/>
              </a:rPr>
              <a:t>youth subcultures</a:t>
            </a:r>
            <a:r>
              <a:rPr lang="en-US" sz="1200" b="0" i="0" kern="1200" dirty="0" smtClean="0">
                <a:solidFill>
                  <a:schemeClr val="tx1"/>
                </a:solidFill>
                <a:effectLst/>
                <a:latin typeface="+mn-lt"/>
                <a:ea typeface="+mn-ea"/>
                <a:cs typeface="+mn-cs"/>
              </a:rPr>
              <a:t>. These subcultures' norms, values, behaviors, and styles vary widely, and may differ from the general youth culture. Understanding what adolescents think and do is fundamental to understanding the relationship between structure and agency, social patterns and individual action.</a:t>
            </a:r>
            <a:r>
              <a:rPr lang="en-US" sz="1200" b="0" i="0" u="none" strike="noStrike" kern="1200" baseline="30000" dirty="0" smtClean="0">
                <a:solidFill>
                  <a:schemeClr val="tx1"/>
                </a:solidFill>
                <a:effectLst/>
                <a:latin typeface="+mn-lt"/>
                <a:ea typeface="+mn-ea"/>
                <a:cs typeface="+mn-cs"/>
                <a:hlinkClick r:id="rId9"/>
              </a:rPr>
              <a:t>[4]</a:t>
            </a:r>
            <a:endParaRPr lang="en-US" sz="1200" b="0" i="0" kern="1200" dirty="0" smtClean="0">
              <a:solidFill>
                <a:schemeClr val="tx1"/>
              </a:solidFill>
              <a:effectLst/>
              <a:latin typeface="+mn-lt"/>
              <a:ea typeface="+mn-ea"/>
              <a:cs typeface="+mn-cs"/>
            </a:endParaRPr>
          </a:p>
          <a:p>
            <a:endParaRPr lang="en-US" sz="1200" dirty="0" smtClean="0"/>
          </a:p>
          <a:p>
            <a:endParaRPr lang="en-US" sz="1200" dirty="0" smtClean="0"/>
          </a:p>
          <a:p>
            <a:pPr rtl="0"/>
            <a:r>
              <a:rPr lang="en-US" sz="1200" b="0" i="0" kern="1200" dirty="0" smtClean="0">
                <a:solidFill>
                  <a:schemeClr val="tx1"/>
                </a:solidFill>
                <a:effectLst/>
                <a:latin typeface="+mn-lt"/>
                <a:ea typeface="+mn-ea"/>
                <a:cs typeface="+mn-cs"/>
              </a:rPr>
              <a:t>The term "youth culture" refers to the ways that teenagers conduct their lives. </a:t>
            </a:r>
            <a:r>
              <a:rPr lang="en-US" sz="1200" b="0" i="0" u="none" strike="noStrike" kern="1200" dirty="0" smtClean="0">
                <a:solidFill>
                  <a:schemeClr val="tx1"/>
                </a:solidFill>
                <a:effectLst/>
                <a:latin typeface="+mn-lt"/>
                <a:ea typeface="+mn-ea"/>
                <a:cs typeface="+mn-cs"/>
                <a:hlinkClick r:id="rId10"/>
              </a:rPr>
              <a:t>Youth</a:t>
            </a:r>
            <a:r>
              <a:rPr lang="en-US" sz="1200" b="0" i="0" kern="1200" dirty="0" smtClean="0">
                <a:solidFill>
                  <a:schemeClr val="tx1"/>
                </a:solidFill>
                <a:effectLst/>
                <a:latin typeface="+mn-lt"/>
                <a:ea typeface="+mn-ea"/>
                <a:cs typeface="+mn-cs"/>
              </a:rPr>
              <a:t> culture can pertain to interests, styles, behaviors, music, beliefs, vocabulary, clothes, sports and dating. The concept behind youth culture is that adolescents are a subculture with norms, mores, behaviors and values that differ from the main culture of older generations within society.</a:t>
            </a:r>
          </a:p>
          <a:p>
            <a:pPr rtl="0"/>
            <a:endParaRPr lang="en-US" sz="1200" b="0" i="0" kern="1200" dirty="0" smtClean="0">
              <a:solidFill>
                <a:schemeClr val="tx1"/>
              </a:solidFill>
              <a:effectLst/>
              <a:latin typeface="+mn-lt"/>
              <a:ea typeface="+mn-ea"/>
              <a:cs typeface="+mn-cs"/>
            </a:endParaRPr>
          </a:p>
          <a:p>
            <a:pPr rtl="0"/>
            <a:endParaRPr lang="en-US" sz="1200" b="0" i="0" kern="1200" dirty="0" smtClean="0">
              <a:solidFill>
                <a:schemeClr val="tx1"/>
              </a:solidFill>
              <a:effectLst/>
              <a:latin typeface="+mn-lt"/>
              <a:ea typeface="+mn-ea"/>
              <a:cs typeface="+mn-cs"/>
            </a:endParaRPr>
          </a:p>
          <a:p>
            <a:pPr rtl="0"/>
            <a:r>
              <a:rPr lang="en-US" sz="1200" b="1" i="0" kern="1200" dirty="0" smtClean="0">
                <a:solidFill>
                  <a:schemeClr val="tx1"/>
                </a:solidFill>
                <a:effectLst/>
                <a:latin typeface="+mn-lt"/>
                <a:ea typeface="+mn-ea"/>
                <a:cs typeface="+mn-cs"/>
              </a:rPr>
              <a:t>Commonly-used Youth Culture Examples</a:t>
            </a:r>
          </a:p>
          <a:p>
            <a:pPr rtl="0"/>
            <a:r>
              <a:rPr lang="en-US" sz="1200" b="0" i="0" kern="1200" dirty="0" smtClean="0">
                <a:solidFill>
                  <a:schemeClr val="tx1"/>
                </a:solidFill>
                <a:effectLst/>
                <a:latin typeface="+mn-lt"/>
                <a:ea typeface="+mn-ea"/>
                <a:cs typeface="+mn-cs"/>
              </a:rPr>
              <a:t>In the 1960's the wearing of clothes that indicated freedom</a:t>
            </a:r>
          </a:p>
          <a:p>
            <a:pPr rtl="0"/>
            <a:r>
              <a:rPr lang="en-US" sz="1200" b="0" i="0" kern="1200" dirty="0" smtClean="0">
                <a:solidFill>
                  <a:schemeClr val="tx1"/>
                </a:solidFill>
                <a:effectLst/>
                <a:latin typeface="+mn-lt"/>
                <a:ea typeface="+mn-ea"/>
                <a:cs typeface="+mn-cs"/>
              </a:rPr>
              <a:t>Following of music groups that perform music that speaks to the issues teenagers perceive themselves enduring at the time such as Nirvana in the 1990's and The Beatles in the 1960's</a:t>
            </a:r>
          </a:p>
          <a:p>
            <a:pPr rtl="0"/>
            <a:r>
              <a:rPr lang="en-US" sz="1200" b="0" i="0" kern="1200" dirty="0" smtClean="0">
                <a:solidFill>
                  <a:schemeClr val="tx1"/>
                </a:solidFill>
                <a:effectLst/>
                <a:latin typeface="+mn-lt"/>
                <a:ea typeface="+mn-ea"/>
                <a:cs typeface="+mn-cs"/>
              </a:rPr>
              <a:t>Hairstyles that exhibit a lack of conformity such as brightly colored hair, spiked hair, shaved heads</a:t>
            </a:r>
          </a:p>
          <a:p>
            <a:pPr rtl="0"/>
            <a:r>
              <a:rPr lang="en-US" sz="1200" b="0" i="0" kern="1200" dirty="0" smtClean="0">
                <a:solidFill>
                  <a:schemeClr val="tx1"/>
                </a:solidFill>
                <a:effectLst/>
                <a:latin typeface="+mn-lt"/>
                <a:ea typeface="+mn-ea"/>
                <a:cs typeface="+mn-cs"/>
              </a:rPr>
              <a:t>Behavior that is contrary to what is perceived to be accepted and expected by parents such as drinking, smoking, using drugs</a:t>
            </a:r>
          </a:p>
          <a:p>
            <a:pPr rtl="0"/>
            <a:r>
              <a:rPr lang="en-US" sz="1200" b="0" i="0" kern="1200" dirty="0" smtClean="0">
                <a:solidFill>
                  <a:schemeClr val="tx1"/>
                </a:solidFill>
                <a:effectLst/>
                <a:latin typeface="+mn-lt"/>
                <a:ea typeface="+mn-ea"/>
                <a:cs typeface="+mn-cs"/>
              </a:rPr>
              <a:t>Language usage that is bold in order to set themselves apart such as either excessive cursing or a usage of esoteric “cool” buzz words- on </a:t>
            </a:r>
            <a:r>
              <a:rPr lang="en-US" sz="1200" b="0" i="0" kern="1200" dirty="0" err="1" smtClean="0">
                <a:solidFill>
                  <a:schemeClr val="tx1"/>
                </a:solidFill>
                <a:effectLst/>
                <a:latin typeface="+mn-lt"/>
                <a:ea typeface="+mn-ea"/>
                <a:cs typeface="+mn-cs"/>
              </a:rPr>
              <a:t>fleek</a:t>
            </a:r>
            <a:r>
              <a:rPr lang="en-US" sz="1200" b="0" i="0" kern="1200" dirty="0" smtClean="0">
                <a:solidFill>
                  <a:schemeClr val="tx1"/>
                </a:solidFill>
                <a:effectLst/>
                <a:latin typeface="+mn-lt"/>
                <a:ea typeface="+mn-ea"/>
                <a:cs typeface="+mn-cs"/>
              </a:rPr>
              <a:t>??</a:t>
            </a:r>
          </a:p>
          <a:p>
            <a:pPr rtl="0"/>
            <a:r>
              <a:rPr lang="en-US" sz="1200" b="0" i="0" kern="1200" dirty="0" smtClean="0">
                <a:solidFill>
                  <a:schemeClr val="tx1"/>
                </a:solidFill>
                <a:effectLst/>
                <a:latin typeface="+mn-lt"/>
                <a:ea typeface="+mn-ea"/>
                <a:cs typeface="+mn-cs"/>
              </a:rPr>
              <a:t>Behaviors such as cutting school or low grade criminal activity in order to assert independence and non-conformity</a:t>
            </a:r>
          </a:p>
          <a:p>
            <a:pPr rtl="0"/>
            <a:r>
              <a:rPr lang="en-US" sz="1200" b="0" i="0" kern="1200" dirty="0" smtClean="0">
                <a:solidFill>
                  <a:schemeClr val="tx1"/>
                </a:solidFill>
                <a:effectLst/>
                <a:latin typeface="+mn-lt"/>
                <a:ea typeface="+mn-ea"/>
                <a:cs typeface="+mn-cs"/>
              </a:rPr>
              <a:t>Refusal to go to certain establishments to appear more acceptable to peers</a:t>
            </a:r>
          </a:p>
          <a:p>
            <a:pPr rtl="0"/>
            <a:r>
              <a:rPr lang="en-US" sz="1200" b="0" i="0" kern="1200" dirty="0" smtClean="0">
                <a:solidFill>
                  <a:schemeClr val="tx1"/>
                </a:solidFill>
                <a:effectLst/>
                <a:latin typeface="+mn-lt"/>
                <a:ea typeface="+mn-ea"/>
                <a:cs typeface="+mn-cs"/>
              </a:rPr>
              <a:t>A change in academic performance in order to conform to the expectations of their peer groups</a:t>
            </a:r>
          </a:p>
          <a:p>
            <a:pPr rtl="0"/>
            <a:r>
              <a:rPr lang="en-US" sz="1200" b="0" i="0" kern="1200" dirty="0" smtClean="0">
                <a:solidFill>
                  <a:schemeClr val="tx1"/>
                </a:solidFill>
                <a:effectLst/>
                <a:latin typeface="+mn-lt"/>
                <a:ea typeface="+mn-ea"/>
                <a:cs typeface="+mn-cs"/>
              </a:rPr>
              <a:t>A change in types of media that the adolescent prefers, i.e. comic books over novels or magazines over non-fiction, to relate to the likes of his peers</a:t>
            </a:r>
          </a:p>
          <a:p>
            <a:pPr rtl="0"/>
            <a:r>
              <a:rPr lang="en-US" sz="1200" b="0" i="0" kern="1200" dirty="0" smtClean="0">
                <a:solidFill>
                  <a:schemeClr val="tx1"/>
                </a:solidFill>
                <a:effectLst/>
                <a:latin typeface="+mn-lt"/>
                <a:ea typeface="+mn-ea"/>
                <a:cs typeface="+mn-cs"/>
              </a:rPr>
              <a:t>A desire for same brand name clothes, shoes and other material goods such as portable music players, backpacks and phones</a:t>
            </a:r>
          </a:p>
          <a:p>
            <a:pPr rtl="0"/>
            <a:r>
              <a:rPr lang="en-US" sz="1200" b="0" i="0" kern="1200" dirty="0" smtClean="0">
                <a:solidFill>
                  <a:schemeClr val="tx1"/>
                </a:solidFill>
                <a:effectLst/>
                <a:latin typeface="+mn-lt"/>
                <a:ea typeface="+mn-ea"/>
                <a:cs typeface="+mn-cs"/>
              </a:rPr>
              <a:t>A change in the quality of products he prefers, i.e. more expensive goods that are similar to his friends' goods, or less expensive goods that are more in line with his peer's belongings</a:t>
            </a:r>
          </a:p>
          <a:p>
            <a:pPr rtl="0"/>
            <a:r>
              <a:rPr lang="en-US" sz="1200" b="0" i="0" kern="1200" dirty="0" smtClean="0">
                <a:solidFill>
                  <a:schemeClr val="tx1"/>
                </a:solidFill>
                <a:effectLst/>
                <a:latin typeface="+mn-lt"/>
                <a:ea typeface="+mn-ea"/>
                <a:cs typeface="+mn-cs"/>
              </a:rPr>
              <a:t>Attitude changes about school, religion or family</a:t>
            </a:r>
          </a:p>
          <a:p>
            <a:pPr rtl="0"/>
            <a:r>
              <a:rPr lang="en-US" sz="1200" b="0" i="0" kern="1200" dirty="0" smtClean="0">
                <a:solidFill>
                  <a:schemeClr val="tx1"/>
                </a:solidFill>
                <a:effectLst/>
                <a:latin typeface="+mn-lt"/>
                <a:ea typeface="+mn-ea"/>
                <a:cs typeface="+mn-cs"/>
              </a:rPr>
              <a:t>A change in the way that they treat others, either with greater kindness or perhaps more aloofness</a:t>
            </a:r>
          </a:p>
          <a:p>
            <a:pPr rtl="0"/>
            <a:r>
              <a:rPr lang="en-US" sz="1200" b="0" i="0" kern="1200" dirty="0" smtClean="0">
                <a:solidFill>
                  <a:schemeClr val="tx1"/>
                </a:solidFill>
                <a:effectLst/>
                <a:latin typeface="+mn-lt"/>
                <a:ea typeface="+mn-ea"/>
                <a:cs typeface="+mn-cs"/>
              </a:rPr>
              <a:t>Each different generation will have their own youth culture that is reflective of their lives and times.</a:t>
            </a:r>
          </a:p>
          <a:p>
            <a:pPr rtl="0"/>
            <a:endParaRPr lang="en-US" sz="1200" b="0" i="0" kern="1200" dirty="0" smtClean="0">
              <a:solidFill>
                <a:schemeClr val="tx1"/>
              </a:solidFill>
              <a:effectLst/>
              <a:latin typeface="+mn-lt"/>
              <a:ea typeface="+mn-ea"/>
              <a:cs typeface="+mn-cs"/>
            </a:endParaRPr>
          </a:p>
          <a:p>
            <a:pPr rtl="0"/>
            <a:endParaRPr lang="en-US" sz="1200" b="0" i="0" kern="1200" dirty="0" smtClean="0">
              <a:solidFill>
                <a:schemeClr val="tx1"/>
              </a:solidFill>
              <a:effectLst/>
              <a:latin typeface="+mn-lt"/>
              <a:ea typeface="+mn-ea"/>
              <a:cs typeface="+mn-cs"/>
            </a:endParaRPr>
          </a:p>
          <a:p>
            <a:pPr rtl="0"/>
            <a:endParaRPr lang="en-US" sz="1200" b="0" i="0" kern="1200" dirty="0" smtClean="0">
              <a:solidFill>
                <a:schemeClr val="tx1"/>
              </a:solidFill>
              <a:effectLst/>
              <a:latin typeface="+mn-lt"/>
              <a:ea typeface="+mn-ea"/>
              <a:cs typeface="+mn-cs"/>
            </a:endParaRPr>
          </a:p>
          <a:p>
            <a:pPr rtl="0"/>
            <a:r>
              <a:rPr lang="en-US" sz="1200" b="1" i="0" kern="1200" dirty="0" smtClean="0">
                <a:solidFill>
                  <a:schemeClr val="tx1"/>
                </a:solidFill>
                <a:effectLst/>
                <a:latin typeface="+mn-lt"/>
                <a:ea typeface="+mn-ea"/>
                <a:cs typeface="+mn-cs"/>
              </a:rPr>
              <a:t>Understanding Youth Culture</a:t>
            </a:r>
          </a:p>
          <a:p>
            <a:pPr rtl="0"/>
            <a:r>
              <a:rPr lang="en-US" sz="1200" b="0" i="0" kern="1200" dirty="0" smtClean="0">
                <a:solidFill>
                  <a:schemeClr val="tx1"/>
                </a:solidFill>
                <a:effectLst/>
                <a:latin typeface="+mn-lt"/>
                <a:ea typeface="+mn-ea"/>
                <a:cs typeface="+mn-cs"/>
              </a:rPr>
              <a:t>Psychologists such as Erik Erikson theorize that the primary goal in the developmental stage of adolescence is to answer the question: “Who am I?” This being the case, it is natural to assume that in determining one's identity, one would seek others within the same age group to grow and learn together and understand the social norms and values of society.</a:t>
            </a:r>
          </a:p>
          <a:p>
            <a:pPr rtl="0"/>
            <a:r>
              <a:rPr lang="en-US" sz="1200" b="0" i="0" kern="1200" dirty="0" smtClean="0">
                <a:solidFill>
                  <a:schemeClr val="tx1"/>
                </a:solidFill>
                <a:effectLst/>
                <a:latin typeface="+mn-lt"/>
                <a:ea typeface="+mn-ea"/>
                <a:cs typeface="+mn-cs"/>
              </a:rPr>
              <a:t>Theorists such as </a:t>
            </a:r>
            <a:r>
              <a:rPr lang="en-US" sz="1200" b="0" i="0" kern="1200" dirty="0" err="1" smtClean="0">
                <a:solidFill>
                  <a:schemeClr val="tx1"/>
                </a:solidFill>
                <a:effectLst/>
                <a:latin typeface="+mn-lt"/>
                <a:ea typeface="+mn-ea"/>
                <a:cs typeface="+mn-cs"/>
              </a:rPr>
              <a:t>Fasick</a:t>
            </a:r>
            <a:r>
              <a:rPr lang="en-US" sz="1200" b="0" i="0" kern="1200" dirty="0" smtClean="0">
                <a:solidFill>
                  <a:schemeClr val="tx1"/>
                </a:solidFill>
                <a:effectLst/>
                <a:latin typeface="+mn-lt"/>
                <a:ea typeface="+mn-ea"/>
                <a:cs typeface="+mn-cs"/>
              </a:rPr>
              <a:t> agree that adolescents are in a confused state and that identity development happens during this time as they exert independence from parents and have a greater reliance on their peer groups.</a:t>
            </a:r>
          </a:p>
          <a:p>
            <a:pPr rtl="0"/>
            <a:endParaRPr lang="en-US" sz="1200" b="0" i="0" kern="1200" dirty="0" smtClean="0">
              <a:solidFill>
                <a:schemeClr val="tx1"/>
              </a:solidFill>
              <a:effectLst/>
              <a:latin typeface="+mn-lt"/>
              <a:ea typeface="+mn-ea"/>
              <a:cs typeface="+mn-cs"/>
            </a:endParaRPr>
          </a:p>
          <a:p>
            <a:pPr rtl="0"/>
            <a:endParaRPr lang="en-US" sz="1200" b="0" i="0" kern="1200" dirty="0" smtClean="0">
              <a:solidFill>
                <a:schemeClr val="tx1"/>
              </a:solidFill>
              <a:effectLst/>
              <a:latin typeface="+mn-lt"/>
              <a:ea typeface="+mn-ea"/>
              <a:cs typeface="+mn-cs"/>
            </a:endParaRPr>
          </a:p>
          <a:p>
            <a:pPr rtl="0"/>
            <a:r>
              <a:rPr lang="en-US" sz="1200" b="1" i="0" kern="1200" dirty="0" smtClean="0">
                <a:solidFill>
                  <a:schemeClr val="tx1"/>
                </a:solidFill>
                <a:effectLst/>
                <a:latin typeface="+mn-lt"/>
                <a:ea typeface="+mn-ea"/>
                <a:cs typeface="+mn-cs"/>
              </a:rPr>
              <a:t>Development of Youth Culture</a:t>
            </a:r>
          </a:p>
          <a:p>
            <a:pPr rtl="0"/>
            <a:r>
              <a:rPr lang="en-US" sz="1200" b="0" i="0" kern="1200" dirty="0" smtClean="0">
                <a:solidFill>
                  <a:schemeClr val="tx1"/>
                </a:solidFill>
                <a:effectLst/>
                <a:latin typeface="+mn-lt"/>
                <a:ea typeface="+mn-ea"/>
                <a:cs typeface="+mn-cs"/>
              </a:rPr>
              <a:t>Youth culture truly developed in the 20th century when it became more common for adolescents to gather together. Historically, prior to this time many adolescents spent a majority of time with adults or child siblings. Compulsory schooling and other societal changes made the joint socialization of adolescents more prevalent.</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more at http://examples.yourdictionary.com/examples-of-youth-culture.html#YXp8fc6ZcX6Tjdq7.99</a:t>
            </a:r>
            <a:endParaRPr lang="en-US" dirty="0"/>
          </a:p>
        </p:txBody>
      </p:sp>
      <p:sp>
        <p:nvSpPr>
          <p:cNvPr id="4" name="Date Placeholder 3"/>
          <p:cNvSpPr>
            <a:spLocks noGrp="1"/>
          </p:cNvSpPr>
          <p:nvPr>
            <p:ph type="dt" idx="10"/>
          </p:nvPr>
        </p:nvSpPr>
        <p:spPr/>
        <p:txBody>
          <a:bodyPr/>
          <a:lstStyle/>
          <a:p>
            <a:fld id="{15380586-1D02-4A6B-92DC-4C5733678814}" type="datetime1">
              <a:rPr lang="en-US" smtClean="0"/>
              <a:t>2/22/2016</a:t>
            </a:fld>
            <a:endParaRPr lang="en-US"/>
          </a:p>
        </p:txBody>
      </p:sp>
      <p:sp>
        <p:nvSpPr>
          <p:cNvPr id="5" name="Slide Number Placeholder 4"/>
          <p:cNvSpPr>
            <a:spLocks noGrp="1"/>
          </p:cNvSpPr>
          <p:nvPr>
            <p:ph type="sldNum" sz="quarter" idx="11"/>
          </p:nvPr>
        </p:nvSpPr>
        <p:spPr/>
        <p:txBody>
          <a:bodyPr/>
          <a:lstStyle/>
          <a:p>
            <a:fld id="{721DEB31-4910-44D3-8777-368CB6005671}" type="slidenum">
              <a:rPr lang="en-US" smtClean="0"/>
              <a:t>7</a:t>
            </a:fld>
            <a:endParaRPr lang="en-US"/>
          </a:p>
        </p:txBody>
      </p:sp>
    </p:spTree>
    <p:extLst>
      <p:ext uri="{BB962C8B-B14F-4D97-AF65-F5344CB8AC3E}">
        <p14:creationId xmlns:p14="http://schemas.microsoft.com/office/powerpoint/2010/main" val="232304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Youth Culture</a:t>
            </a:r>
          </a:p>
          <a:p>
            <a:r>
              <a:rPr lang="en-US" sz="1200" b="0" i="0" kern="1200" dirty="0" smtClean="0">
                <a:solidFill>
                  <a:schemeClr val="tx1"/>
                </a:solidFill>
                <a:effectLst/>
                <a:latin typeface="+mn-lt"/>
                <a:ea typeface="+mn-ea"/>
                <a:cs typeface="+mn-cs"/>
              </a:rPr>
              <a:t>Culture is among the most complicated words in the English language. Youth culture refers to those processes and symbolic systems that young people share that are, to some degree, distinctive from those of their parents and the other adults in their community.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Youth cultures have not been part of all societies throughout history; they appear most frequently where significant realms of social autonomy for young people become regularized and expected features of the socialization process. Most scholars would agree that the conditions necessary for the mass youth cultures recognizable today appeared after the formation of modern nation-states and the </a:t>
            </a:r>
            <a:r>
              <a:rPr lang="en-US" sz="1200" b="0" i="0" kern="1200" dirty="0" err="1" smtClean="0">
                <a:solidFill>
                  <a:schemeClr val="tx1"/>
                </a:solidFill>
                <a:effectLst/>
                <a:latin typeface="+mn-lt"/>
                <a:ea typeface="+mn-ea"/>
                <a:cs typeface="+mn-cs"/>
              </a:rPr>
              <a:t>routinization</a:t>
            </a:r>
            <a:r>
              <a:rPr lang="en-US" sz="1200" b="0" i="0" kern="1200" dirty="0" smtClean="0">
                <a:solidFill>
                  <a:schemeClr val="tx1"/>
                </a:solidFill>
                <a:effectLst/>
                <a:latin typeface="+mn-lt"/>
                <a:ea typeface="+mn-ea"/>
                <a:cs typeface="+mn-cs"/>
              </a:rPr>
              <a:t> of the human life course in the industrializing nations of the nineteenth century. There is some evidence suggesting that youth cultures may have existed in certain circumstances during the medieval period.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Research into youth cultures has been most prolific in the disciplines of sociology, psychology, and anthropology; it is readily apparent in criminology of juveniles, demographic analyses, studies of the family and adolescent social development, and the study of ritual. youth studies is marked less by the certainty of its knowledge than by a series of long-running debates. To what extent are youth cultures functional for a liberal capitalist society? To what extent is the formation of youth cultures an unintended disruption in social systems? How is the range between contributory and resistive youth cultures socially negotiated and contained? To what extent are youth cultures separate and different from the cultures of their parents? What role do other social identities (race, ethnicity, and social class) play in the formation of youth cultures? Are the youth cultures of young men different from those of young women? To what extent are young people willing agents of social, cultural, and political change? What are the effects of consumer goods and the consumer marketplace on youth cultures? How do the major institutions of socialization (e.g., family, religion, and schools) shape and reflect youth cultures?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Youth Culture before the Modern Period</a:t>
            </a:r>
          </a:p>
          <a:p>
            <a:r>
              <a:rPr lang="en-US" sz="1200" b="0" i="0" kern="1200" dirty="0" smtClean="0">
                <a:solidFill>
                  <a:schemeClr val="tx1"/>
                </a:solidFill>
                <a:effectLst/>
                <a:latin typeface="+mn-lt"/>
                <a:ea typeface="+mn-ea"/>
                <a:cs typeface="+mn-cs"/>
              </a:rPr>
              <a:t>Evidence of youth cultures before the early modern period is piecemeal and suggestive at best, and it is usually found in the public records describing young men's misbehaviors. There are innumerable complaints of rowdy young men disturbing the peace at night in villages and towns throughout the medieval period. Many </a:t>
            </a:r>
            <a:r>
              <a:rPr lang="en-US" sz="1200" b="0" i="0" kern="1200" dirty="0" err="1" smtClean="0">
                <a:solidFill>
                  <a:schemeClr val="tx1"/>
                </a:solidFill>
                <a:effectLst/>
                <a:latin typeface="+mn-lt"/>
                <a:ea typeface="+mn-ea"/>
                <a:cs typeface="+mn-cs"/>
              </a:rPr>
              <a:t>premodern</a:t>
            </a:r>
            <a:r>
              <a:rPr lang="en-US" sz="1200" b="0" i="0" kern="1200" dirty="0" smtClean="0">
                <a:solidFill>
                  <a:schemeClr val="tx1"/>
                </a:solidFill>
                <a:effectLst/>
                <a:latin typeface="+mn-lt"/>
                <a:ea typeface="+mn-ea"/>
                <a:cs typeface="+mn-cs"/>
              </a:rPr>
              <a:t> societies regularly allowed young people who were nearing the age of marriage to congregate separately after the workday or during community celebrations and festivals. Local youth peer groups formed, and in some circumstances, some aspects of a youth culture emerged.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Most societies of this period integrated young people into the labors of everyday family and community life on a more or less continuous basis, including community-sanctioned events and associations for young people. Still, the repeated complaints over long periods during the medieval period in Europe suggest that young men were "claiming the night" as a realm of their own in a new way, and their elders were deeply concerned about it. During this period, young men replaced women (of all ages) as the audiences that the clergy perceived to be most in need of moral and religious instruction. Scholars of medieval Italy have argued that self-initiated elite youth associations, with their own rituals and cultural rules, did form and sustain themselves for a significant time in some Italian cities. There is also some evidence that youth cultures may have formed in institutions such as monasteries and academies, where large numbers of young people were separated from most other adults for purposes of extended training and instruction. For instance, aspects of a youth culture are evident in the reports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of academy students collectively tossing unpopular teachers and professors from classroom windows.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Youth Cultures in the Eighteenth and Nineteenth Centuries</a:t>
            </a:r>
          </a:p>
          <a:p>
            <a:r>
              <a:rPr lang="en-US" sz="1200" b="0" i="0" u="none" strike="noStrike" kern="1200" dirty="0" smtClean="0">
                <a:solidFill>
                  <a:schemeClr val="tx1"/>
                </a:solidFill>
                <a:effectLst/>
                <a:latin typeface="+mn-lt"/>
                <a:ea typeface="+mn-ea"/>
                <a:cs typeface="+mn-cs"/>
                <a:hlinkClick r:id="rId3"/>
              </a:rPr>
              <a:t>Protestantism</a:t>
            </a:r>
            <a:r>
              <a:rPr lang="en-US" sz="1200" b="0" i="0" kern="1200" dirty="0" smtClean="0">
                <a:solidFill>
                  <a:schemeClr val="tx1"/>
                </a:solidFill>
                <a:effectLst/>
                <a:latin typeface="+mn-lt"/>
                <a:ea typeface="+mn-ea"/>
                <a:cs typeface="+mn-cs"/>
              </a:rPr>
              <a:t> came to understand the period in the life course that would later be categorized as adolescence as a particularly vulnerable time in moral development and thus open to collective supervision by trusted adult authorities. Sunday schools served this purpose. As industrialization proceeded and expanded, rural populations migrated and concentrated in urban areas. </a:t>
            </a:r>
          </a:p>
          <a:p>
            <a:r>
              <a:rPr lang="en-US" sz="1200" b="0" i="0" kern="1200" dirty="0" smtClean="0">
                <a:solidFill>
                  <a:schemeClr val="tx1"/>
                </a:solidFill>
                <a:effectLst/>
                <a:latin typeface="+mn-lt"/>
                <a:ea typeface="+mn-ea"/>
                <a:cs typeface="+mn-cs"/>
              </a:rPr>
              <a:t>What many criminologists now recognize as youth gangs had appeared in major European cities as early as the </a:t>
            </a:r>
            <a:r>
              <a:rPr lang="en-US" sz="1200" b="0" i="0" u="none" strike="noStrike" kern="1200" dirty="0" smtClean="0">
                <a:solidFill>
                  <a:schemeClr val="tx1"/>
                </a:solidFill>
                <a:effectLst/>
                <a:latin typeface="+mn-lt"/>
                <a:ea typeface="+mn-ea"/>
                <a:cs typeface="+mn-cs"/>
                <a:hlinkClick r:id="rId4"/>
              </a:rPr>
              <a:t>Middle Ages</a:t>
            </a:r>
            <a:r>
              <a:rPr lang="en-US" sz="1200" b="0" i="0" kern="1200" dirty="0" smtClean="0">
                <a:solidFill>
                  <a:schemeClr val="tx1"/>
                </a:solidFill>
                <a:effectLst/>
                <a:latin typeface="+mn-lt"/>
                <a:ea typeface="+mn-ea"/>
                <a:cs typeface="+mn-cs"/>
              </a:rPr>
              <a:t>; they appeared in New York City before the mid-nineteenth century, along with non-violent working-class youth cultures centered around volunteer fire departments.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Reflecting the professional classes' power base in education, their children were sent to school rather than to apprenticeships in the trades. this group moved to assume responsibility for the unintended and unattended consequences of urbanization and industrialization, it took up an advocacy role for those young people who had been socially and economically displaced by the transition from agriculture to industrialization. In taking this advocacy role (through charitable and religious organizations and later through governmental agencies), their views of children and adolescence became the dominant and institutionalized view.</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1904 American psychologist G. Stanley Hall attempted to synthesize and codify the contradictory biological, psychological, and social understandings of youth that had emerged during the nineteenth century in a two-volume work entitled </a:t>
            </a:r>
            <a:r>
              <a:rPr lang="en-US" sz="1200" b="0" i="1" kern="1200" dirty="0" smtClean="0">
                <a:solidFill>
                  <a:schemeClr val="tx1"/>
                </a:solidFill>
                <a:effectLst/>
                <a:latin typeface="+mn-lt"/>
                <a:ea typeface="+mn-ea"/>
                <a:cs typeface="+mn-cs"/>
              </a:rPr>
              <a:t>Adolescence: Its Psychology and Its Relations to Anthropology, Sociology, Sex, Crime, Religion and Education.</a:t>
            </a:r>
            <a:r>
              <a:rPr lang="en-US" sz="1200" b="0" i="0" kern="1200" dirty="0" smtClean="0">
                <a:solidFill>
                  <a:schemeClr val="tx1"/>
                </a:solidFill>
                <a:effectLst/>
                <a:latin typeface="+mn-lt"/>
                <a:ea typeface="+mn-ea"/>
                <a:cs typeface="+mn-cs"/>
              </a:rPr>
              <a:t> This work laid a "scientific" basis for the collective socialization of the young in large institutions, justifying the social segregation of young people by age. With progressive shift in the identity of young people from workers to students in the late nineteenth century, the process for the creation of mass youth cultures was in place.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uneven rate and extent of this shift both within and across national boundaries is important to bear in mind. Slaves, indigenous peoples, and colonial subjects did not proceed along this timeline. For instance, young African-American slaves were chattel property in the United States until emancipation in 1865, a clear divergence from the experiences of even the most destitute of white youths. Indigenous Inuit youth in north-central Canada did not pass through a period of adolescence before contact with Europeans, instead experiencing a swift transition between childhood and adulthood. Parents arranged marriages for their children, sometimes at birth, leaving scant space for a youth culture to emerge</a:t>
            </a:r>
            <a:r>
              <a:rPr lang="en-US" sz="1200" b="0" i="0" kern="120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Youth Cultures, 1900–1940</a:t>
            </a:r>
          </a:p>
          <a:p>
            <a:r>
              <a:rPr lang="en-US" sz="1200" b="0" i="0" kern="1200" dirty="0" smtClean="0">
                <a:solidFill>
                  <a:schemeClr val="tx1"/>
                </a:solidFill>
                <a:effectLst/>
                <a:latin typeface="+mn-lt"/>
                <a:ea typeface="+mn-ea"/>
                <a:cs typeface="+mn-cs"/>
              </a:rPr>
              <a:t>First, while the conditions for mass youth cultures to emerge were in place, young people did not become a homogenous social group; there has never been a singular youth culture in complex societies, but rather a wide variety of youth (sub) cultures.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Second, a distinction needs to be made between the wide variety of commercial products (including forms of entertainment) marketed to youth and the unique ways in which young people took up the opportunities of these activities and products to produce a separate sphere of cultural processes and practices. While the development of national markets did offer new connections between youth people across great distances, the youth market did not lead to a homogenization of youth cultures.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Third, the definition of youth itself changes, as more young people extend their period of semi-dependence on family to attend colleges and universities.</a:t>
            </a:r>
          </a:p>
          <a:p>
            <a:r>
              <a:rPr lang="en-US" sz="1200" b="0" i="0" kern="1200" dirty="0" smtClean="0">
                <a:solidFill>
                  <a:schemeClr val="tx1"/>
                </a:solidFill>
                <a:effectLst/>
                <a:latin typeface="+mn-lt"/>
                <a:ea typeface="+mn-ea"/>
                <a:cs typeface="+mn-cs"/>
              </a:rPr>
              <a:t>Scholars have argued that the first authentically independent mass youth culture in the twentieth century emerged among these college students, who fashioned new rituals and customs that have since marked memories of that period in American history. While these new rituals and customs often were (and still are) seen as a more radical departure from the parent culture than they really were, the college youth of this period did set the example for other developments. Youth clubs and youth cultures appeared in high schools, as education beyond the elementary level became more common, and many of the new customs were borrowed from college youth and adapted to the high schools. With the loss of employment during the </a:t>
            </a:r>
            <a:r>
              <a:rPr lang="en-US" sz="1200" b="0" i="0" u="none" strike="noStrike" kern="1200" dirty="0" smtClean="0">
                <a:solidFill>
                  <a:schemeClr val="tx1"/>
                </a:solidFill>
                <a:effectLst/>
                <a:latin typeface="+mn-lt"/>
                <a:ea typeface="+mn-ea"/>
                <a:cs typeface="+mn-cs"/>
                <a:hlinkClick r:id="rId5"/>
              </a:rPr>
              <a:t>Great Depression</a:t>
            </a:r>
            <a:r>
              <a:rPr lang="en-US" sz="1200" b="0" i="0" kern="1200" dirty="0" smtClean="0">
                <a:solidFill>
                  <a:schemeClr val="tx1"/>
                </a:solidFill>
                <a:effectLst/>
                <a:latin typeface="+mn-lt"/>
                <a:ea typeface="+mn-ea"/>
                <a:cs typeface="+mn-cs"/>
              </a:rPr>
              <a:t> of the 1930s, even more young people entered high school.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Youth Cultures, 1940–1970</a:t>
            </a:r>
          </a:p>
          <a:p>
            <a:r>
              <a:rPr lang="en-US" sz="1200" b="0" i="0" kern="1200" dirty="0" smtClean="0">
                <a:solidFill>
                  <a:schemeClr val="tx1"/>
                </a:solidFill>
                <a:effectLst/>
                <a:latin typeface="+mn-lt"/>
                <a:ea typeface="+mn-ea"/>
                <a:cs typeface="+mn-cs"/>
              </a:rPr>
              <a:t>Although the commercialization of youth as a consumer market did not end with the 1920s, college youth's role as the avant-garde of consumerism diminished significantly during the Depression. That role was passed on to another group of consumers, high school students, during the early 1940s, when the word teenager came into common usage among marketers. This trend coincided with America's entrance into World War II. During the war, youth cultures in high schools became a national social problem, initiated through a series of moral panics about their sexual activities,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delinquency, and the influence of mass popular culture, particularly comic books, films, and rock-and roll music. By the late 1950s and early 1960s, the existence of a mass youth culture itself was widely recognized, although mostly ridiculed. Youth cultures adopting unusual and spectacular clothing and hair styles appeared in the United States (the Beats) and </a:t>
            </a:r>
            <a:r>
              <a:rPr lang="en-US" sz="1200" b="0" i="0" u="none" strike="noStrike" kern="1200" dirty="0" smtClean="0">
                <a:solidFill>
                  <a:schemeClr val="tx1"/>
                </a:solidFill>
                <a:effectLst/>
                <a:latin typeface="+mn-lt"/>
                <a:ea typeface="+mn-ea"/>
                <a:cs typeface="+mn-cs"/>
                <a:hlinkClick r:id="rId6"/>
              </a:rPr>
              <a:t>Great Britain</a:t>
            </a:r>
            <a:r>
              <a:rPr lang="en-US" sz="1200" b="0" i="0" kern="1200" dirty="0" smtClean="0">
                <a:solidFill>
                  <a:schemeClr val="tx1"/>
                </a:solidFill>
                <a:effectLst/>
                <a:latin typeface="+mn-lt"/>
                <a:ea typeface="+mn-ea"/>
                <a:cs typeface="+mn-cs"/>
              </a:rPr>
              <a:t> (the Teds). Fears of urban youth gangs and their potential influence on the less-threatening teenager initiated some of the first studies of youth culture. Besides the expansion of popular culture and the commonality of high school, the automobile had a dramatic effect on youth culture, particularly in the United States. The car not only provided a means for suburban and rural youth to travel to central cities, but it also created a kind of portable "private space" that enhanced other customs, including courtship, sex, drinking, and listening to the radio.</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number of youth cultures proliferated in the 1960s. College-age youth once again took the public (and world) stage as </a:t>
            </a:r>
          </a:p>
          <a:p>
            <a:r>
              <a:rPr lang="en-US" sz="1200" b="0" i="0" kern="1200" dirty="0" smtClean="0">
                <a:solidFill>
                  <a:schemeClr val="tx1"/>
                </a:solidFill>
                <a:effectLst/>
                <a:latin typeface="+mn-lt"/>
                <a:ea typeface="+mn-ea"/>
                <a:cs typeface="+mn-cs"/>
              </a:rPr>
              <a:t>"hippies" and as organized radical groups, </a:t>
            </a:r>
          </a:p>
          <a:p>
            <a:r>
              <a:rPr lang="en-US" sz="1200" b="0" i="0" kern="1200" dirty="0" smtClean="0">
                <a:solidFill>
                  <a:schemeClr val="tx1"/>
                </a:solidFill>
                <a:effectLst/>
                <a:latin typeface="+mn-lt"/>
                <a:ea typeface="+mn-ea"/>
                <a:cs typeface="+mn-cs"/>
              </a:rPr>
              <a:t>Great Britain as well, notably mods, rockers, and near the end of the decade, skinheads. These subcultures, along with the participation of young people in mass protests and radical politics, signaled some realization of the cultural, social, and economic influence of young people. The mass mobilization of youth against military service and restrictions on their speech, among other issues, signaled a mass refusal of the social terms accepted by their parents. This mobilization did not only apply to white middle-class youths, but also was apparent in a wide variety of social groups. For instance, young African Americans were key players in the dramatic civil rights demonstrations of this era; young central-city residents of all races and ethnicities took part in the urban riots that followed later in the decade.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While youthful drug use and sexual experimentation had been cause for hysteria among adults for at least fifty years, these practices became much more widespread during this period. Drug use was associated with rock music and visual culture (films, posters, and art of all sorts), both their consumption by youth and their production by popular musicians and artists. "Hippies" (including high-school students) took </a:t>
            </a:r>
            <a:r>
              <a:rPr lang="en-US" sz="1200" b="0" i="0" kern="1200" dirty="0" err="1" smtClean="0">
                <a:solidFill>
                  <a:schemeClr val="tx1"/>
                </a:solidFill>
                <a:effectLst/>
                <a:latin typeface="+mn-lt"/>
                <a:ea typeface="+mn-ea"/>
                <a:cs typeface="+mn-cs"/>
              </a:rPr>
              <a:t>hallucinogenics</a:t>
            </a:r>
            <a:r>
              <a:rPr lang="en-US" sz="1200" b="0" i="0" kern="1200" dirty="0" smtClean="0">
                <a:solidFill>
                  <a:schemeClr val="tx1"/>
                </a:solidFill>
                <a:effectLst/>
                <a:latin typeface="+mn-lt"/>
                <a:ea typeface="+mn-ea"/>
                <a:cs typeface="+mn-cs"/>
              </a:rPr>
              <a:t> and smoked marijuana in public. Drug use, like drinking rituals, became an expected part of youth, although the majority of young people did not participate. Sexual experimentation appears to have been rising steadily throughout the century, but the public emphasis on "free love" and recreational sex broke new boundaries, particularly after the development of oral contraceptives.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Youth Cultures since 1970</a:t>
            </a:r>
          </a:p>
          <a:p>
            <a:r>
              <a:rPr lang="en-US" sz="1200" b="0" i="0" kern="1200" dirty="0" smtClean="0">
                <a:solidFill>
                  <a:schemeClr val="tx1"/>
                </a:solidFill>
                <a:effectLst/>
                <a:latin typeface="+mn-lt"/>
                <a:ea typeface="+mn-ea"/>
                <a:cs typeface="+mn-cs"/>
              </a:rPr>
              <a:t>In the aftermath of the 1960s' youth rebellion, youth culture became a normalized feature of life in many developed nations, and the youth cultures in those countries often set the terms for emulation by other nations. Parents and adults continued to try to control their wards, but if they found a son or daughter dressed in strange clothing (often self-fashioned) or with a strange haircut, they no longer panicked. Most young people did not formally "join" a subculture, although they may have bought the records and adopted some of the clothing styles when they became available in stores.—LOTS OF TRYING ON HATS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Youth culture has gotten younger.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same time, youth culture has taken on new meanings and gotten older: In particular, there is strong evidence that some people are continuing their youth culture affiliations into adulthood, so that youth cultures become "lifestyles." This raises some interesting questions. What are we to make of a forty-year-old punk? A sixty-year-old hippie? Finally, new communication and media technologies, particularly the </a:t>
            </a:r>
            <a:r>
              <a:rPr lang="en-US" sz="1200" b="0" i="0" u="none" strike="noStrike" kern="1200" dirty="0" smtClean="0">
                <a:solidFill>
                  <a:schemeClr val="tx1"/>
                </a:solidFill>
                <a:effectLst/>
                <a:latin typeface="+mn-lt"/>
                <a:ea typeface="+mn-ea"/>
                <a:cs typeface="+mn-cs"/>
                <a:hlinkClick r:id="rId7"/>
              </a:rPr>
              <a:t>Internet</a:t>
            </a:r>
            <a:r>
              <a:rPr lang="en-US" sz="1200" b="0" i="0" kern="1200" dirty="0" smtClean="0">
                <a:solidFill>
                  <a:schemeClr val="tx1"/>
                </a:solidFill>
                <a:effectLst/>
                <a:latin typeface="+mn-lt"/>
                <a:ea typeface="+mn-ea"/>
                <a:cs typeface="+mn-cs"/>
              </a:rPr>
              <a:t>, create spaces for new youth cultures to emerge. The Internet, like "lovers' lane," is a more or less unpatrolled wilderness that has allowed new cultural affiliations (e.g., net Goths) to be formed.</a:t>
            </a:r>
          </a:p>
          <a:p>
            <a:endParaRPr lang="en-US" sz="1200" dirty="0"/>
          </a:p>
        </p:txBody>
      </p:sp>
      <p:sp>
        <p:nvSpPr>
          <p:cNvPr id="4" name="Slide Number Placeholder 3"/>
          <p:cNvSpPr>
            <a:spLocks noGrp="1"/>
          </p:cNvSpPr>
          <p:nvPr>
            <p:ph type="sldNum" sz="quarter" idx="10"/>
          </p:nvPr>
        </p:nvSpPr>
        <p:spPr/>
        <p:txBody>
          <a:bodyPr/>
          <a:lstStyle/>
          <a:p>
            <a:fld id="{331F8F34-C6B6-4DA6-BF9E-D6E5FA8B343F}" type="slidenum">
              <a:rPr lang="en-US" smtClean="0"/>
              <a:pPr/>
              <a:t>8</a:t>
            </a:fld>
            <a:endParaRPr lang="en-US"/>
          </a:p>
        </p:txBody>
      </p:sp>
    </p:spTree>
    <p:extLst>
      <p:ext uri="{BB962C8B-B14F-4D97-AF65-F5344CB8AC3E}">
        <p14:creationId xmlns:p14="http://schemas.microsoft.com/office/powerpoint/2010/main" val="232144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Date Placeholder 3"/>
          <p:cNvSpPr>
            <a:spLocks noGrp="1"/>
          </p:cNvSpPr>
          <p:nvPr>
            <p:ph type="dt" idx="10"/>
          </p:nvPr>
        </p:nvSpPr>
        <p:spPr/>
        <p:txBody>
          <a:bodyPr/>
          <a:lstStyle/>
          <a:p>
            <a:fld id="{EF4E4C71-8A15-46EE-9923-9DDA8407451D}" type="datetime1">
              <a:rPr lang="en-US" smtClean="0"/>
              <a:t>2/22/2016</a:t>
            </a:fld>
            <a:endParaRPr lang="en-US"/>
          </a:p>
        </p:txBody>
      </p:sp>
      <p:sp>
        <p:nvSpPr>
          <p:cNvPr id="5" name="Slide Number Placeholder 4"/>
          <p:cNvSpPr>
            <a:spLocks noGrp="1"/>
          </p:cNvSpPr>
          <p:nvPr>
            <p:ph type="sldNum" sz="quarter" idx="11"/>
          </p:nvPr>
        </p:nvSpPr>
        <p:spPr/>
        <p:txBody>
          <a:bodyPr/>
          <a:lstStyle/>
          <a:p>
            <a:fld id="{721DEB31-4910-44D3-8777-368CB6005671}" type="slidenum">
              <a:rPr lang="en-US" smtClean="0"/>
              <a:t>9</a:t>
            </a:fld>
            <a:endParaRPr lang="en-US"/>
          </a:p>
        </p:txBody>
      </p:sp>
    </p:spTree>
    <p:extLst>
      <p:ext uri="{BB962C8B-B14F-4D97-AF65-F5344CB8AC3E}">
        <p14:creationId xmlns:p14="http://schemas.microsoft.com/office/powerpoint/2010/main" val="3654523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78DA96-1255-4B34-B476-8319DEB75B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AD21E1-4318-49E8-9FBB-B08DAB88A88D}" type="datetimeFigureOut">
              <a:rPr lang="en-US" smtClean="0"/>
              <a:pPr/>
              <a:t>2/22/2016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78DA96-1255-4B34-B476-8319DEB75B8A}"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0AD21E1-4318-49E8-9FBB-B08DAB88A88D}" type="datetimeFigureOut">
              <a:rPr lang="en-US" smtClean="0"/>
              <a:pPr/>
              <a:t>2/22/2016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478DA96-1255-4B34-B476-8319DEB75B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s0iwY6YjS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hD5f8GuNuGQ"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omhrc.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Cultural Considerations in the Behavioral Health Field</a:t>
            </a:r>
            <a:endParaRPr lang="en-US" dirty="0"/>
          </a:p>
        </p:txBody>
      </p:sp>
      <p:sp>
        <p:nvSpPr>
          <p:cNvPr id="3" name="Subtitle 2"/>
          <p:cNvSpPr>
            <a:spLocks noGrp="1"/>
          </p:cNvSpPr>
          <p:nvPr>
            <p:ph type="subTitle" idx="1"/>
          </p:nvPr>
        </p:nvSpPr>
        <p:spPr>
          <a:xfrm>
            <a:off x="722376" y="3685032"/>
            <a:ext cx="7772400" cy="1191768"/>
          </a:xfrm>
        </p:spPr>
        <p:txBody>
          <a:bodyPr>
            <a:normAutofit lnSpcReduction="10000"/>
          </a:bodyPr>
          <a:lstStyle/>
          <a:p>
            <a:endParaRPr lang="en-US" dirty="0" smtClean="0"/>
          </a:p>
          <a:p>
            <a:endParaRPr lang="en-US" dirty="0" smtClean="0"/>
          </a:p>
          <a:p>
            <a:r>
              <a:rPr lang="en-US" dirty="0" smtClean="0"/>
              <a:t>Jane </a:t>
            </a:r>
            <a:r>
              <a:rPr lang="en-US" dirty="0" err="1" smtClean="0"/>
              <a:t>Flournoy</a:t>
            </a:r>
            <a:r>
              <a:rPr lang="en-US" dirty="0" smtClean="0"/>
              <a:t>, MA, LMFT, LPC, CAC III</a:t>
            </a:r>
          </a:p>
          <a:p>
            <a:r>
              <a:rPr lang="en-US" dirty="0" smtClean="0"/>
              <a:t>February 2016</a:t>
            </a:r>
            <a:endParaRPr lang="en-US" dirty="0"/>
          </a:p>
        </p:txBody>
      </p:sp>
    </p:spTree>
    <p:extLst>
      <p:ext uri="{BB962C8B-B14F-4D97-AF65-F5344CB8AC3E}">
        <p14:creationId xmlns:p14="http://schemas.microsoft.com/office/powerpoint/2010/main" val="3521930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773" y="685800"/>
            <a:ext cx="685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85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293924"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89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fontScale="90000"/>
          </a:bodyPr>
          <a:lstStyle/>
          <a:p>
            <a:pPr algn="ctr"/>
            <a:r>
              <a:rPr lang="en-US" dirty="0" smtClean="0"/>
              <a:t>Stages of Racial and Cultural Identity Development</a:t>
            </a:r>
            <a:endParaRPr lang="en-US" dirty="0"/>
          </a:p>
        </p:txBody>
      </p:sp>
      <p:sp>
        <p:nvSpPr>
          <p:cNvPr id="3" name="Content Placeholder 2"/>
          <p:cNvSpPr>
            <a:spLocks noGrp="1"/>
          </p:cNvSpPr>
          <p:nvPr>
            <p:ph idx="1"/>
          </p:nvPr>
        </p:nvSpPr>
        <p:spPr>
          <a:xfrm>
            <a:off x="533400" y="1752600"/>
            <a:ext cx="8183880" cy="4187952"/>
          </a:xfrm>
        </p:spPr>
        <p:txBody>
          <a:bodyPr>
            <a:normAutofit lnSpcReduction="10000"/>
          </a:bodyPr>
          <a:lstStyle/>
          <a:p>
            <a:pPr marL="0" indent="0">
              <a:buNone/>
            </a:pPr>
            <a:r>
              <a:rPr lang="en-US" dirty="0" smtClean="0"/>
              <a:t>Stage 1- Conformity</a:t>
            </a:r>
          </a:p>
          <a:p>
            <a:pPr marL="0" indent="0">
              <a:buNone/>
            </a:pPr>
            <a:endParaRPr lang="en-US" dirty="0" smtClean="0"/>
          </a:p>
          <a:p>
            <a:pPr marL="0" indent="0">
              <a:buNone/>
            </a:pPr>
            <a:r>
              <a:rPr lang="en-US" dirty="0" smtClean="0"/>
              <a:t>Stage 2- Dissonance</a:t>
            </a:r>
          </a:p>
          <a:p>
            <a:pPr marL="0" indent="0">
              <a:buNone/>
            </a:pPr>
            <a:endParaRPr lang="en-US" dirty="0" smtClean="0"/>
          </a:p>
          <a:p>
            <a:pPr marL="0" indent="0">
              <a:buNone/>
            </a:pPr>
            <a:r>
              <a:rPr lang="en-US" dirty="0" smtClean="0"/>
              <a:t>Stage 3- Resistance and Immersion</a:t>
            </a:r>
          </a:p>
          <a:p>
            <a:pPr marL="0" indent="0">
              <a:buNone/>
            </a:pPr>
            <a:endParaRPr lang="en-US" dirty="0" smtClean="0"/>
          </a:p>
          <a:p>
            <a:pPr marL="0" indent="0">
              <a:buNone/>
            </a:pPr>
            <a:r>
              <a:rPr lang="en-US" dirty="0" smtClean="0"/>
              <a:t>Stage 4- Introspection</a:t>
            </a:r>
          </a:p>
          <a:p>
            <a:pPr marL="0" indent="0">
              <a:buNone/>
            </a:pPr>
            <a:endParaRPr lang="en-US" dirty="0" smtClean="0"/>
          </a:p>
          <a:p>
            <a:pPr marL="0" indent="0">
              <a:buNone/>
            </a:pPr>
            <a:r>
              <a:rPr lang="en-US" dirty="0" smtClean="0"/>
              <a:t>Stage 5- Integrative Awareness</a:t>
            </a:r>
            <a:endParaRPr lang="en-US" dirty="0"/>
          </a:p>
        </p:txBody>
      </p:sp>
    </p:spTree>
    <p:extLst>
      <p:ext uri="{BB962C8B-B14F-4D97-AF65-F5344CB8AC3E}">
        <p14:creationId xmlns:p14="http://schemas.microsoft.com/office/powerpoint/2010/main" val="2894927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183880" cy="1051560"/>
          </a:xfrm>
        </p:spPr>
        <p:txBody>
          <a:bodyPr/>
          <a:lstStyle/>
          <a:p>
            <a:pPr algn="ctr"/>
            <a:r>
              <a:rPr lang="en-US" dirty="0" smtClean="0"/>
              <a:t>Layers of Culture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800" y="1676400"/>
            <a:ext cx="5643366" cy="4210819"/>
          </a:xfrm>
        </p:spPr>
      </p:pic>
    </p:spTree>
    <p:extLst>
      <p:ext uri="{BB962C8B-B14F-4D97-AF65-F5344CB8AC3E}">
        <p14:creationId xmlns:p14="http://schemas.microsoft.com/office/powerpoint/2010/main" val="4191848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183880" cy="1051560"/>
          </a:xfrm>
        </p:spPr>
        <p:txBody>
          <a:bodyPr/>
          <a:lstStyle/>
          <a:p>
            <a:pPr algn="ctr"/>
            <a:r>
              <a:rPr lang="en-US" dirty="0" smtClean="0"/>
              <a:t>Acculturation</a:t>
            </a:r>
            <a:endParaRPr lang="en-US" dirty="0"/>
          </a:p>
        </p:txBody>
      </p:sp>
      <p:sp>
        <p:nvSpPr>
          <p:cNvPr id="2" name="Content Placeholder 1"/>
          <p:cNvSpPr>
            <a:spLocks noGrp="1"/>
          </p:cNvSpPr>
          <p:nvPr>
            <p:ph idx="1"/>
          </p:nvPr>
        </p:nvSpPr>
        <p:spPr>
          <a:xfrm>
            <a:off x="457200" y="1524000"/>
            <a:ext cx="8183880" cy="2819400"/>
          </a:xfrm>
        </p:spPr>
        <p:txBody>
          <a:bodyPr/>
          <a:lstStyle/>
          <a:p>
            <a:pPr marL="0" indent="0" algn="ctr">
              <a:buNone/>
            </a:pPr>
            <a:endParaRPr lang="en-US" sz="2800" b="1" dirty="0" smtClean="0"/>
          </a:p>
          <a:p>
            <a:pPr marL="0" indent="0" algn="ctr">
              <a:buNone/>
            </a:pPr>
            <a:endParaRPr lang="en-US" sz="2800" b="1" dirty="0"/>
          </a:p>
          <a:p>
            <a:pPr marL="0" indent="0" algn="ctr">
              <a:buNone/>
            </a:pPr>
            <a:r>
              <a:rPr lang="en-US" sz="2800" b="1" dirty="0" smtClean="0"/>
              <a:t>Refers </a:t>
            </a:r>
            <a:r>
              <a:rPr lang="en-US" sz="2800" b="1" dirty="0"/>
              <a:t>to accommodation to the rules and expectations of the majority culture without entirely giving up cultural identity.</a:t>
            </a:r>
          </a:p>
          <a:p>
            <a:endParaRPr lang="en-US" dirty="0"/>
          </a:p>
        </p:txBody>
      </p:sp>
    </p:spTree>
    <p:extLst>
      <p:ext uri="{BB962C8B-B14F-4D97-AF65-F5344CB8AC3E}">
        <p14:creationId xmlns:p14="http://schemas.microsoft.com/office/powerpoint/2010/main" val="657249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183880" cy="1051560"/>
          </a:xfrm>
        </p:spPr>
        <p:txBody>
          <a:bodyPr/>
          <a:lstStyle/>
          <a:p>
            <a:pPr algn="ctr"/>
            <a:r>
              <a:rPr lang="en-US" dirty="0" smtClean="0"/>
              <a:t>Assimilation</a:t>
            </a:r>
            <a:endParaRPr lang="en-US" dirty="0"/>
          </a:p>
        </p:txBody>
      </p:sp>
      <p:sp>
        <p:nvSpPr>
          <p:cNvPr id="2" name="Content Placeholder 1"/>
          <p:cNvSpPr>
            <a:spLocks noGrp="1"/>
          </p:cNvSpPr>
          <p:nvPr>
            <p:ph idx="1"/>
          </p:nvPr>
        </p:nvSpPr>
        <p:spPr>
          <a:xfrm>
            <a:off x="457200" y="1676400"/>
            <a:ext cx="8183880" cy="4187952"/>
          </a:xfrm>
        </p:spPr>
        <p:txBody>
          <a:bodyPr/>
          <a:lstStyle/>
          <a:p>
            <a:pPr marL="0" indent="0" algn="ctr">
              <a:buFont typeface="Wingdings" panose="05000000000000000000" pitchFamily="2" charset="2"/>
              <a:buNone/>
            </a:pPr>
            <a:endParaRPr lang="en-US" sz="2800" b="1" dirty="0" smtClean="0"/>
          </a:p>
          <a:p>
            <a:pPr marL="0" indent="0" algn="ctr">
              <a:buFont typeface="Wingdings" panose="05000000000000000000" pitchFamily="2" charset="2"/>
              <a:buNone/>
            </a:pPr>
            <a:endParaRPr lang="en-US" sz="2800" b="1" dirty="0"/>
          </a:p>
          <a:p>
            <a:pPr marL="0" indent="0" algn="ctr">
              <a:buFont typeface="Wingdings" panose="05000000000000000000" pitchFamily="2" charset="2"/>
              <a:buNone/>
            </a:pPr>
            <a:r>
              <a:rPr lang="en-US" sz="2800" b="1" dirty="0" smtClean="0"/>
              <a:t>Is </a:t>
            </a:r>
            <a:r>
              <a:rPr lang="en-US" sz="2800" b="1" dirty="0"/>
              <a:t>adaptation to a new culture by taking on a new identity and abandoning the </a:t>
            </a:r>
          </a:p>
          <a:p>
            <a:pPr marL="0" indent="0" algn="ctr">
              <a:buFont typeface="Wingdings" panose="05000000000000000000" pitchFamily="2" charset="2"/>
              <a:buNone/>
            </a:pPr>
            <a:r>
              <a:rPr lang="en-US" sz="2800" b="1" dirty="0"/>
              <a:t>old cultural identity</a:t>
            </a:r>
            <a:endParaRPr lang="en-US" dirty="0"/>
          </a:p>
        </p:txBody>
      </p:sp>
    </p:spTree>
    <p:extLst>
      <p:ext uri="{BB962C8B-B14F-4D97-AF65-F5344CB8AC3E}">
        <p14:creationId xmlns:p14="http://schemas.microsoft.com/office/powerpoint/2010/main" val="3799922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83880" cy="762000"/>
          </a:xfrm>
        </p:spPr>
        <p:txBody>
          <a:bodyPr/>
          <a:lstStyle/>
          <a:p>
            <a:r>
              <a:rPr lang="en-US" dirty="0" smtClean="0"/>
              <a:t>Additional Terms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3422220"/>
              </p:ext>
            </p:extLst>
          </p:nvPr>
        </p:nvGraphicFramePr>
        <p:xfrm>
          <a:off x="533400" y="1143000"/>
          <a:ext cx="8183562" cy="5029200"/>
        </p:xfrm>
        <a:graphic>
          <a:graphicData uri="http://schemas.openxmlformats.org/drawingml/2006/table">
            <a:tbl>
              <a:tblPr firstRow="1" firstCol="1" bandRow="1"/>
              <a:tblGrid>
                <a:gridCol w="8183562"/>
              </a:tblGrid>
              <a:tr h="1005840">
                <a:tc>
                  <a:txBody>
                    <a:bodyPr/>
                    <a:lstStyle/>
                    <a:p>
                      <a:pPr marL="0" marR="0">
                        <a:spcBef>
                          <a:spcPts val="0"/>
                        </a:spcBef>
                        <a:spcAft>
                          <a:spcPts val="0"/>
                        </a:spcAft>
                      </a:pPr>
                      <a:r>
                        <a:rPr lang="en-US" sz="1800" b="1" dirty="0">
                          <a:effectLst/>
                          <a:latin typeface="Times New Roman"/>
                          <a:ea typeface="Times New Roman"/>
                        </a:rPr>
                        <a:t>Cultural diversity.</a:t>
                      </a:r>
                      <a:r>
                        <a:rPr lang="en-US" sz="1800" dirty="0">
                          <a:effectLst/>
                          <a:latin typeface="Times New Roman"/>
                          <a:ea typeface="Times New Roman"/>
                        </a:rPr>
                        <a:t> Differences in race, ethnicity, nationality, religion, gender, sexual identity, socioeconomic status, physical ability, language, beliefs, behavior patterns, or customs among various groups within a community, organization, or nation.</a:t>
                      </a:r>
                    </a:p>
                  </a:txBody>
                  <a:tcPr marL="30480" marR="30480" marT="30480" marB="3048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005840">
                <a:tc>
                  <a:txBody>
                    <a:bodyPr/>
                    <a:lstStyle/>
                    <a:p>
                      <a:pPr marL="0" marR="0">
                        <a:spcBef>
                          <a:spcPts val="0"/>
                        </a:spcBef>
                        <a:spcAft>
                          <a:spcPts val="0"/>
                        </a:spcAft>
                      </a:pPr>
                      <a:r>
                        <a:rPr lang="en-US" sz="1800" b="1" dirty="0">
                          <a:effectLst/>
                          <a:latin typeface="Times New Roman"/>
                          <a:ea typeface="Times New Roman"/>
                        </a:rPr>
                        <a:t>Discrimination.</a:t>
                      </a:r>
                      <a:r>
                        <a:rPr lang="en-US" sz="1800" dirty="0">
                          <a:effectLst/>
                          <a:latin typeface="Times New Roman"/>
                          <a:ea typeface="Times New Roman"/>
                        </a:rPr>
                        <a:t> The act of treating a person, issue, or behavior unjustly or inequitably as a result of prejudices; a showing of partiality or prejudice in treatment; specific actions or policies directed against the welfare of minority groups.</a:t>
                      </a:r>
                    </a:p>
                  </a:txBody>
                  <a:tcPr marL="30480" marR="30480" marT="30480" marB="3048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005840">
                <a:tc>
                  <a:txBody>
                    <a:bodyPr/>
                    <a:lstStyle/>
                    <a:p>
                      <a:pPr marL="0" marR="0">
                        <a:spcBef>
                          <a:spcPts val="0"/>
                        </a:spcBef>
                        <a:spcAft>
                          <a:spcPts val="0"/>
                        </a:spcAft>
                      </a:pPr>
                      <a:r>
                        <a:rPr lang="en-US" sz="1800" b="1" dirty="0">
                          <a:effectLst/>
                          <a:latin typeface="Times New Roman"/>
                          <a:ea typeface="Times New Roman"/>
                        </a:rPr>
                        <a:t>Ethnocentrism.</a:t>
                      </a:r>
                      <a:r>
                        <a:rPr lang="en-US" sz="1800" dirty="0">
                          <a:effectLst/>
                          <a:latin typeface="Times New Roman"/>
                          <a:ea typeface="Times New Roman"/>
                        </a:rPr>
                        <a:t> The attitude that the beliefs, customs, or practices of one's own ethnic group, nation, or culture are superior; an excessive or inappropriate concern for racial matters.</a:t>
                      </a:r>
                    </a:p>
                  </a:txBody>
                  <a:tcPr marL="30480" marR="30480" marT="30480" marB="3048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693683">
                <a:tc>
                  <a:txBody>
                    <a:bodyPr/>
                    <a:lstStyle/>
                    <a:p>
                      <a:pPr marL="0" marR="0">
                        <a:spcBef>
                          <a:spcPts val="0"/>
                        </a:spcBef>
                        <a:spcAft>
                          <a:spcPts val="0"/>
                        </a:spcAft>
                      </a:pPr>
                      <a:r>
                        <a:rPr lang="en-US" sz="1800" b="1" dirty="0">
                          <a:effectLst/>
                          <a:latin typeface="Times New Roman"/>
                          <a:ea typeface="Times New Roman"/>
                        </a:rPr>
                        <a:t>Multiculturalism.</a:t>
                      </a:r>
                      <a:r>
                        <a:rPr lang="en-US" sz="1800" dirty="0">
                          <a:effectLst/>
                          <a:latin typeface="Times New Roman"/>
                          <a:ea typeface="Times New Roman"/>
                        </a:rPr>
                        <a:t> Being comfortable with many standards and customs; the ability to adapt behavior and judgments to a variety of interpersonal settings.</a:t>
                      </a:r>
                    </a:p>
                  </a:txBody>
                  <a:tcPr marL="30480" marR="30480" marT="30480" marB="3048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317997">
                <a:tc>
                  <a:txBody>
                    <a:bodyPr/>
                    <a:lstStyle/>
                    <a:p>
                      <a:pPr marL="0" marR="0">
                        <a:spcBef>
                          <a:spcPts val="0"/>
                        </a:spcBef>
                        <a:spcAft>
                          <a:spcPts val="0"/>
                        </a:spcAft>
                      </a:pPr>
                      <a:r>
                        <a:rPr lang="en-US" sz="1800" b="1" dirty="0">
                          <a:effectLst/>
                          <a:latin typeface="Times New Roman"/>
                          <a:ea typeface="Times New Roman"/>
                        </a:rPr>
                        <a:t>Prejudice.</a:t>
                      </a:r>
                      <a:r>
                        <a:rPr lang="en-US" sz="1800" dirty="0">
                          <a:effectLst/>
                          <a:latin typeface="Times New Roman"/>
                          <a:ea typeface="Times New Roman"/>
                        </a:rPr>
                        <a:t> Preconceived judgments, opinions, or assumptions formed without knowledge or examination of facts about individuals, groups of people, behaviors, or issues. These judgments or opinions usually are unfavorable and are marked by suspicion, fear, or hatred.</a:t>
                      </a:r>
                    </a:p>
                  </a:txBody>
                  <a:tcPr marL="30480" marR="30480" marT="30480" marB="3048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8244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183880" cy="1051560"/>
          </a:xfrm>
        </p:spPr>
        <p:txBody>
          <a:bodyPr/>
          <a:lstStyle/>
          <a:p>
            <a:pPr algn="ctr"/>
            <a:r>
              <a:rPr lang="en-US" dirty="0" smtClean="0"/>
              <a:t>Cultural Assumptions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1524000"/>
            <a:ext cx="1828802" cy="2758193"/>
          </a:xfrm>
          <a:prstGeom prst="rect">
            <a:avLst/>
          </a:prstGeom>
        </p:spPr>
      </p:pic>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3575" y="4334580"/>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1225" y="1676400"/>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9424" y="203155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9737" y="4495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516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965" y="609600"/>
            <a:ext cx="8183880" cy="1051560"/>
          </a:xfrm>
        </p:spPr>
        <p:txBody>
          <a:bodyPr/>
          <a:lstStyle/>
          <a:p>
            <a:pPr algn="ctr"/>
            <a:r>
              <a:rPr lang="en-US" dirty="0" smtClean="0"/>
              <a:t>Assumptions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457200"/>
            <a:ext cx="4927325" cy="5641975"/>
          </a:xfrm>
        </p:spPr>
      </p:pic>
    </p:spTree>
    <p:extLst>
      <p:ext uri="{BB962C8B-B14F-4D97-AF65-F5344CB8AC3E}">
        <p14:creationId xmlns:p14="http://schemas.microsoft.com/office/powerpoint/2010/main" val="2959227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fontScale="90000"/>
          </a:bodyPr>
          <a:lstStyle/>
          <a:p>
            <a:r>
              <a:rPr lang="en-US" dirty="0" smtClean="0"/>
              <a:t>Cultural Biases and Stereotypes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905000"/>
            <a:ext cx="7742712" cy="3657600"/>
          </a:xfrm>
        </p:spPr>
      </p:pic>
    </p:spTree>
    <p:extLst>
      <p:ext uri="{BB962C8B-B14F-4D97-AF65-F5344CB8AC3E}">
        <p14:creationId xmlns:p14="http://schemas.microsoft.com/office/powerpoint/2010/main" val="4238469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183880" cy="1051560"/>
          </a:xfrm>
        </p:spPr>
        <p:txBody>
          <a:bodyPr/>
          <a:lstStyle/>
          <a:p>
            <a:pPr algn="ctr"/>
            <a:r>
              <a:rPr lang="en-US" dirty="0" smtClean="0"/>
              <a:t>Objectives</a:t>
            </a:r>
            <a:endParaRPr lang="en-US" dirty="0"/>
          </a:p>
        </p:txBody>
      </p:sp>
      <p:sp>
        <p:nvSpPr>
          <p:cNvPr id="2" name="Content Placeholder 1"/>
          <p:cNvSpPr>
            <a:spLocks noGrp="1"/>
          </p:cNvSpPr>
          <p:nvPr>
            <p:ph idx="1"/>
          </p:nvPr>
        </p:nvSpPr>
        <p:spPr>
          <a:xfrm>
            <a:off x="457200" y="1600200"/>
            <a:ext cx="8183880" cy="4187952"/>
          </a:xfrm>
        </p:spPr>
        <p:txBody>
          <a:bodyPr>
            <a:normAutofit/>
          </a:bodyPr>
          <a:lstStyle/>
          <a:p>
            <a:pPr algn="ctr"/>
            <a:r>
              <a:rPr lang="en-US" dirty="0"/>
              <a:t>Develop a working definition and conceptualization of “Culture”</a:t>
            </a:r>
          </a:p>
          <a:p>
            <a:pPr algn="ctr"/>
            <a:endParaRPr lang="en-US" dirty="0"/>
          </a:p>
          <a:p>
            <a:pPr algn="ctr"/>
            <a:r>
              <a:rPr lang="en-US" dirty="0"/>
              <a:t>Understand the role culture plays in our professional </a:t>
            </a:r>
            <a:r>
              <a:rPr lang="en-US" dirty="0" smtClean="0"/>
              <a:t>relationships</a:t>
            </a:r>
          </a:p>
          <a:p>
            <a:pPr marL="0" indent="0" algn="ctr">
              <a:buNone/>
            </a:pPr>
            <a:endParaRPr lang="en-US" dirty="0"/>
          </a:p>
          <a:p>
            <a:pPr algn="ctr"/>
            <a:r>
              <a:rPr lang="en-US" dirty="0"/>
              <a:t>Understand how culturally competent practices impact </a:t>
            </a:r>
            <a:r>
              <a:rPr lang="en-US" dirty="0" smtClean="0"/>
              <a:t>outcomes</a:t>
            </a:r>
            <a:endParaRPr lang="en-US" dirty="0"/>
          </a:p>
          <a:p>
            <a:pPr algn="ctr"/>
            <a:endParaRPr lang="en-US" dirty="0" smtClean="0"/>
          </a:p>
          <a:p>
            <a:endParaRPr lang="en-US" dirty="0"/>
          </a:p>
        </p:txBody>
      </p:sp>
    </p:spTree>
    <p:extLst>
      <p:ext uri="{BB962C8B-B14F-4D97-AF65-F5344CB8AC3E}">
        <p14:creationId xmlns:p14="http://schemas.microsoft.com/office/powerpoint/2010/main" val="4210448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183880" cy="1051560"/>
          </a:xfrm>
        </p:spPr>
        <p:txBody>
          <a:bodyPr>
            <a:normAutofit/>
          </a:bodyPr>
          <a:lstStyle/>
          <a:p>
            <a:pPr algn="ctr"/>
            <a:r>
              <a:rPr lang="en-US" dirty="0" smtClean="0"/>
              <a:t>Historical Trauma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9867" y="1524000"/>
            <a:ext cx="6270458" cy="4495800"/>
          </a:xfrm>
        </p:spPr>
      </p:pic>
    </p:spTree>
    <p:extLst>
      <p:ext uri="{BB962C8B-B14F-4D97-AF65-F5344CB8AC3E}">
        <p14:creationId xmlns:p14="http://schemas.microsoft.com/office/powerpoint/2010/main" val="1140066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pPr algn="ctr"/>
            <a:r>
              <a:rPr lang="en-US" dirty="0" smtClean="0"/>
              <a:t>Video</a:t>
            </a:r>
            <a:endParaRPr lang="en-US" dirty="0"/>
          </a:p>
        </p:txBody>
      </p:sp>
      <p:sp>
        <p:nvSpPr>
          <p:cNvPr id="3" name="Content Placeholder 2"/>
          <p:cNvSpPr>
            <a:spLocks noGrp="1"/>
          </p:cNvSpPr>
          <p:nvPr>
            <p:ph idx="1"/>
          </p:nvPr>
        </p:nvSpPr>
        <p:spPr>
          <a:xfrm>
            <a:off x="502920" y="1676400"/>
            <a:ext cx="8183880" cy="3041904"/>
          </a:xfrm>
        </p:spPr>
        <p:txBody>
          <a:bodyPr/>
          <a:lstStyle/>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r>
              <a:rPr lang="en-US" dirty="0" smtClean="0">
                <a:hlinkClick r:id="rId3"/>
              </a:rPr>
              <a:t>https</a:t>
            </a:r>
            <a:r>
              <a:rPr lang="en-US" dirty="0">
                <a:hlinkClick r:id="rId3"/>
              </a:rPr>
              <a:t>://</a:t>
            </a:r>
            <a:r>
              <a:rPr lang="en-US" dirty="0" smtClean="0">
                <a:hlinkClick r:id="rId3"/>
              </a:rPr>
              <a:t>www.youtube.com/watch?v=Gs0iwY6YjSk</a:t>
            </a:r>
            <a:endParaRPr lang="en-US" dirty="0" smtClean="0"/>
          </a:p>
          <a:p>
            <a:endParaRPr lang="en-US" dirty="0"/>
          </a:p>
        </p:txBody>
      </p:sp>
    </p:spTree>
    <p:extLst>
      <p:ext uri="{BB962C8B-B14F-4D97-AF65-F5344CB8AC3E}">
        <p14:creationId xmlns:p14="http://schemas.microsoft.com/office/powerpoint/2010/main" val="1003677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183880" cy="1051560"/>
          </a:xfrm>
        </p:spPr>
        <p:txBody>
          <a:bodyPr/>
          <a:lstStyle/>
          <a:p>
            <a:pPr algn="ctr"/>
            <a:r>
              <a:rPr lang="en-US" dirty="0" smtClean="0"/>
              <a:t>Historical Guilt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828800"/>
            <a:ext cx="6036038" cy="4002155"/>
          </a:xfrm>
        </p:spPr>
      </p:pic>
    </p:spTree>
    <p:extLst>
      <p:ext uri="{BB962C8B-B14F-4D97-AF65-F5344CB8AC3E}">
        <p14:creationId xmlns:p14="http://schemas.microsoft.com/office/powerpoint/2010/main" val="3237671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183880" cy="1051560"/>
          </a:xfrm>
        </p:spPr>
        <p:txBody>
          <a:bodyPr/>
          <a:lstStyle/>
          <a:p>
            <a:pPr algn="ctr"/>
            <a:r>
              <a:rPr lang="en-US" dirty="0" smtClean="0"/>
              <a:t>Modern Day Prejudice</a:t>
            </a:r>
            <a:endParaRPr lang="en-US" dirty="0"/>
          </a:p>
        </p:txBody>
      </p:sp>
      <p:sp>
        <p:nvSpPr>
          <p:cNvPr id="2" name="Content Placeholder 1"/>
          <p:cNvSpPr>
            <a:spLocks noGrp="1"/>
          </p:cNvSpPr>
          <p:nvPr>
            <p:ph idx="1"/>
          </p:nvPr>
        </p:nvSpPr>
        <p:spPr>
          <a:xfrm>
            <a:off x="541225" y="1406652"/>
            <a:ext cx="8183880" cy="1450848"/>
          </a:xfrm>
        </p:spPr>
        <p:txBody>
          <a:bodyPr/>
          <a:lstStyle/>
          <a:p>
            <a:r>
              <a:rPr lang="en-US" sz="1800" dirty="0" err="1"/>
              <a:t>Banaji</a:t>
            </a:r>
            <a:r>
              <a:rPr lang="en-US" sz="1800" dirty="0"/>
              <a:t> and Greenwald think it might actually explain a lot about the modern United States, where vanishingly few people say they hold explicit prejudice toward others but wide disparities remain along class, </a:t>
            </a:r>
            <a:r>
              <a:rPr lang="en-US" sz="1800" dirty="0" smtClean="0"/>
              <a:t>race, and </a:t>
            </a:r>
            <a:r>
              <a:rPr lang="en-US" sz="1800" dirty="0"/>
              <a:t>gender lines</a:t>
            </a:r>
            <a:r>
              <a:rPr lang="en-US" sz="1800" dirty="0" smtClean="0"/>
              <a: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1150" y="2819400"/>
            <a:ext cx="3784030" cy="3733800"/>
          </a:xfrm>
          <a:prstGeom prst="rect">
            <a:avLst/>
          </a:prstGeom>
        </p:spPr>
      </p:pic>
    </p:spTree>
    <p:extLst>
      <p:ext uri="{BB962C8B-B14F-4D97-AF65-F5344CB8AC3E}">
        <p14:creationId xmlns:p14="http://schemas.microsoft.com/office/powerpoint/2010/main" val="558717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183880" cy="1051560"/>
          </a:xfrm>
        </p:spPr>
        <p:txBody>
          <a:bodyPr/>
          <a:lstStyle/>
          <a:p>
            <a:pPr algn="ctr"/>
            <a:r>
              <a:rPr lang="en-US" dirty="0" smtClean="0"/>
              <a:t>Micro-aggressions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600200"/>
            <a:ext cx="5486399" cy="4572000"/>
          </a:xfrm>
        </p:spPr>
      </p:pic>
    </p:spTree>
    <p:extLst>
      <p:ext uri="{BB962C8B-B14F-4D97-AF65-F5344CB8AC3E}">
        <p14:creationId xmlns:p14="http://schemas.microsoft.com/office/powerpoint/2010/main" val="90013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ChangeArrowheads="1"/>
          </p:cNvSpPr>
          <p:nvPr/>
        </p:nvSpPr>
        <p:spPr bwMode="auto">
          <a:xfrm>
            <a:off x="381000" y="4876800"/>
            <a:ext cx="8396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buClr>
                <a:schemeClr val="tx2"/>
              </a:buClr>
              <a:buSzPct val="60000"/>
            </a:pPr>
            <a:r>
              <a:rPr lang="en-US" sz="2400" b="1" dirty="0">
                <a:solidFill>
                  <a:schemeClr val="accent2">
                    <a:lumMod val="50000"/>
                  </a:schemeClr>
                </a:solidFill>
                <a:latin typeface="Papyrus" pitchFamily="-111" charset="0"/>
              </a:rPr>
              <a:t>“I’ve learned that people will forget what you said, people will forget what you did, but people will never forget how you made them feel.”  </a:t>
            </a:r>
            <a:r>
              <a:rPr lang="en-US" sz="1400" b="1" i="1" dirty="0">
                <a:solidFill>
                  <a:schemeClr val="accent2">
                    <a:lumMod val="50000"/>
                  </a:schemeClr>
                </a:solidFill>
                <a:latin typeface="Papyrus" pitchFamily="-111" charset="0"/>
              </a:rPr>
              <a:t>Maya Angelou</a:t>
            </a:r>
            <a:endParaRPr lang="en-US" sz="2400" i="1" dirty="0">
              <a:solidFill>
                <a:schemeClr val="accent2">
                  <a:lumMod val="50000"/>
                </a:schemeClr>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914400"/>
            <a:ext cx="5678086" cy="3730728"/>
          </a:xfrm>
        </p:spPr>
      </p:pic>
    </p:spTree>
    <p:extLst>
      <p:ext uri="{BB962C8B-B14F-4D97-AF65-F5344CB8AC3E}">
        <p14:creationId xmlns:p14="http://schemas.microsoft.com/office/powerpoint/2010/main" val="1865266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4820"/>
            <a:ext cx="8183880" cy="1051560"/>
          </a:xfrm>
        </p:spPr>
        <p:txBody>
          <a:bodyPr>
            <a:normAutofit/>
          </a:bodyPr>
          <a:lstStyle/>
          <a:p>
            <a:pPr algn="ctr"/>
            <a:r>
              <a:rPr lang="en-US" dirty="0" smtClean="0"/>
              <a:t>Culture Clash</a:t>
            </a:r>
            <a:endParaRPr lang="en-US" dirty="0"/>
          </a:p>
        </p:txBody>
      </p:sp>
      <p:sp>
        <p:nvSpPr>
          <p:cNvPr id="2" name="Content Placeholder 1"/>
          <p:cNvSpPr>
            <a:spLocks noGrp="1"/>
          </p:cNvSpPr>
          <p:nvPr>
            <p:ph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064" y="1676400"/>
            <a:ext cx="3848100" cy="4489450"/>
          </a:xfrm>
          <a:prstGeom prst="rect">
            <a:avLst/>
          </a:prstGeom>
        </p:spPr>
      </p:pic>
    </p:spTree>
    <p:extLst>
      <p:ext uri="{BB962C8B-B14F-4D97-AF65-F5344CB8AC3E}">
        <p14:creationId xmlns:p14="http://schemas.microsoft.com/office/powerpoint/2010/main" val="24165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532" y="1295400"/>
            <a:ext cx="4281614" cy="4076841"/>
          </a:xfrm>
          <a:prstGeom prst="rect">
            <a:avLst/>
          </a:prstGeom>
        </p:spPr>
      </p:pic>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2024068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lstStyle/>
          <a:p>
            <a:r>
              <a:rPr lang="en-US" dirty="0" smtClean="0"/>
              <a:t>What is Privilege?</a:t>
            </a:r>
            <a:endParaRPr lang="en-US" dirty="0"/>
          </a:p>
        </p:txBody>
      </p:sp>
      <p:sp>
        <p:nvSpPr>
          <p:cNvPr id="3" name="Content Placeholder 2"/>
          <p:cNvSpPr>
            <a:spLocks noGrp="1"/>
          </p:cNvSpPr>
          <p:nvPr>
            <p:ph idx="1"/>
          </p:nvPr>
        </p:nvSpPr>
        <p:spPr>
          <a:xfrm>
            <a:off x="502920" y="5029200"/>
            <a:ext cx="8183880" cy="1371600"/>
          </a:xfrm>
        </p:spPr>
        <p:txBody>
          <a:bodyPr>
            <a:normAutofit/>
          </a:bodyPr>
          <a:lstStyle/>
          <a:p>
            <a:pPr marL="0" indent="0">
              <a:buNone/>
            </a:pPr>
            <a:endParaRPr lang="en-US" dirty="0"/>
          </a:p>
          <a:p>
            <a:r>
              <a:rPr lang="en-US" dirty="0" smtClean="0">
                <a:hlinkClick r:id="rId3"/>
              </a:rPr>
              <a:t>https</a:t>
            </a:r>
            <a:r>
              <a:rPr lang="en-US" dirty="0">
                <a:hlinkClick r:id="rId3"/>
              </a:rPr>
              <a:t>://</a:t>
            </a:r>
            <a:r>
              <a:rPr lang="en-US" dirty="0" smtClean="0">
                <a:hlinkClick r:id="rId3"/>
              </a:rPr>
              <a:t>youtu.be/hD5f8GuNuGQ</a:t>
            </a:r>
            <a:endParaRPr lang="en-US" dirty="0" smtClean="0"/>
          </a:p>
          <a:p>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0377"/>
          <a:stretch/>
        </p:blipFill>
        <p:spPr>
          <a:xfrm>
            <a:off x="2343665" y="1676400"/>
            <a:ext cx="4267200" cy="3824416"/>
          </a:xfrm>
          <a:prstGeom prst="rect">
            <a:avLst/>
          </a:prstGeom>
        </p:spPr>
      </p:pic>
    </p:spTree>
    <p:extLst>
      <p:ext uri="{BB962C8B-B14F-4D97-AF65-F5344CB8AC3E}">
        <p14:creationId xmlns:p14="http://schemas.microsoft.com/office/powerpoint/2010/main" val="3094545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0" y="457200"/>
            <a:ext cx="4444742" cy="5489575"/>
          </a:xfrm>
        </p:spPr>
      </p:pic>
    </p:spTree>
    <p:extLst>
      <p:ext uri="{BB962C8B-B14F-4D97-AF65-F5344CB8AC3E}">
        <p14:creationId xmlns:p14="http://schemas.microsoft.com/office/powerpoint/2010/main" val="1367137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pPr algn="ctr"/>
            <a:r>
              <a:rPr lang="en-US" dirty="0" smtClean="0"/>
              <a:t>Cultural Iceberg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981200"/>
            <a:ext cx="5725410" cy="3810000"/>
          </a:xfrm>
        </p:spPr>
      </p:pic>
    </p:spTree>
    <p:extLst>
      <p:ext uri="{BB962C8B-B14F-4D97-AF65-F5344CB8AC3E}">
        <p14:creationId xmlns:p14="http://schemas.microsoft.com/office/powerpoint/2010/main" val="2572366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183880" cy="1051560"/>
          </a:xfrm>
        </p:spPr>
        <p:txBody>
          <a:bodyPr/>
          <a:lstStyle/>
          <a:p>
            <a:pPr algn="ctr"/>
            <a:r>
              <a:rPr lang="en-US" dirty="0" smtClean="0"/>
              <a:t>Unrealistic Expectations</a:t>
            </a:r>
            <a:endParaRPr lang="en-US" dirty="0"/>
          </a:p>
        </p:txBody>
      </p:sp>
      <p:sp>
        <p:nvSpPr>
          <p:cNvPr id="2" name="Content Placeholder 1"/>
          <p:cNvSpPr>
            <a:spLocks noGrp="1"/>
          </p:cNvSpPr>
          <p:nvPr>
            <p:ph idx="1"/>
          </p:nvPr>
        </p:nvSpPr>
        <p:spPr>
          <a:xfrm>
            <a:off x="457200" y="1676400"/>
            <a:ext cx="8183880" cy="4187952"/>
          </a:xfrm>
        </p:spPr>
        <p:txBody>
          <a:bodyPr>
            <a:normAutofit fontScale="92500" lnSpcReduction="10000"/>
          </a:bodyPr>
          <a:lstStyle/>
          <a:p>
            <a:pPr marL="0" indent="0" algn="ctr">
              <a:buNone/>
            </a:pPr>
            <a:endParaRPr lang="en-US" dirty="0" smtClean="0"/>
          </a:p>
          <a:p>
            <a:pPr marL="0" indent="0" algn="ctr">
              <a:buNone/>
            </a:pPr>
            <a:r>
              <a:rPr lang="en-US" sz="3600" dirty="0" smtClean="0"/>
              <a:t>6.5 BILLION</a:t>
            </a:r>
          </a:p>
          <a:p>
            <a:pPr marL="0" indent="0" algn="ctr">
              <a:buNone/>
            </a:pPr>
            <a:endParaRPr lang="en-US" sz="3600" dirty="0"/>
          </a:p>
          <a:p>
            <a:pPr marL="0" indent="0" algn="ctr">
              <a:buNone/>
            </a:pPr>
            <a:r>
              <a:rPr lang="en-US" sz="3600" dirty="0" smtClean="0"/>
              <a:t>8,000+</a:t>
            </a:r>
          </a:p>
          <a:p>
            <a:pPr marL="0" indent="0" algn="ctr">
              <a:buNone/>
            </a:pPr>
            <a:endParaRPr lang="en-US" sz="3600" dirty="0" smtClean="0"/>
          </a:p>
          <a:p>
            <a:pPr marL="0" indent="0" algn="ctr">
              <a:buNone/>
            </a:pPr>
            <a:r>
              <a:rPr lang="en-US" sz="3600" dirty="0" smtClean="0"/>
              <a:t>5,000-6,000</a:t>
            </a:r>
            <a:endParaRPr lang="en-US" sz="3600" dirty="0"/>
          </a:p>
          <a:p>
            <a:pPr marL="0" indent="0" algn="ctr">
              <a:buNone/>
            </a:pPr>
            <a:endParaRPr lang="en-US" sz="3600" dirty="0" smtClean="0"/>
          </a:p>
          <a:p>
            <a:pPr marL="0" indent="0" algn="ctr">
              <a:buNone/>
            </a:pPr>
            <a:r>
              <a:rPr lang="en-US" sz="3600" dirty="0"/>
              <a:t>1</a:t>
            </a:r>
          </a:p>
        </p:txBody>
      </p:sp>
    </p:spTree>
    <p:extLst>
      <p:ext uri="{BB962C8B-B14F-4D97-AF65-F5344CB8AC3E}">
        <p14:creationId xmlns:p14="http://schemas.microsoft.com/office/powerpoint/2010/main" val="3425382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r>
              <a:rPr lang="en-US" dirty="0" smtClean="0"/>
              <a:t>What is Cultural Competence?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5069" y="1905000"/>
            <a:ext cx="4187825" cy="4187825"/>
          </a:xfrm>
        </p:spPr>
      </p:pic>
    </p:spTree>
    <p:extLst>
      <p:ext uri="{BB962C8B-B14F-4D97-AF65-F5344CB8AC3E}">
        <p14:creationId xmlns:p14="http://schemas.microsoft.com/office/powerpoint/2010/main" val="3820540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fontScale="90000"/>
          </a:bodyPr>
          <a:lstStyle/>
          <a:p>
            <a:r>
              <a:rPr lang="en-US" dirty="0" smtClean="0"/>
              <a:t>The significance of </a:t>
            </a:r>
            <a:br>
              <a:rPr lang="en-US" dirty="0" smtClean="0"/>
            </a:br>
            <a:r>
              <a:rPr lang="en-US" dirty="0" smtClean="0"/>
              <a:t>Cultural Competency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52600"/>
            <a:ext cx="8267927" cy="4571999"/>
          </a:xfrm>
        </p:spPr>
      </p:pic>
    </p:spTree>
    <p:extLst>
      <p:ext uri="{BB962C8B-B14F-4D97-AF65-F5344CB8AC3E}">
        <p14:creationId xmlns:p14="http://schemas.microsoft.com/office/powerpoint/2010/main" val="2507421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r>
              <a:rPr lang="en-US" dirty="0" smtClean="0"/>
              <a:t>National CLAS Standards</a:t>
            </a:r>
            <a:endParaRPr lang="en-US" dirty="0"/>
          </a:p>
        </p:txBody>
      </p:sp>
      <p:sp>
        <p:nvSpPr>
          <p:cNvPr id="3" name="Content Placeholder 2"/>
          <p:cNvSpPr>
            <a:spLocks noGrp="1"/>
          </p:cNvSpPr>
          <p:nvPr>
            <p:ph idx="1"/>
          </p:nvPr>
        </p:nvSpPr>
        <p:spPr>
          <a:xfrm>
            <a:off x="533400" y="1676400"/>
            <a:ext cx="8183880" cy="4187952"/>
          </a:xfrm>
        </p:spPr>
        <p:txBody>
          <a:bodyPr>
            <a:normAutofit fontScale="85000" lnSpcReduction="10000"/>
          </a:bodyPr>
          <a:lstStyle/>
          <a:p>
            <a:pPr marL="0" lvl="0" indent="0">
              <a:buNone/>
            </a:pPr>
            <a:r>
              <a:rPr lang="en-US" b="1" dirty="0">
                <a:ea typeface="Times New Roman"/>
              </a:rPr>
              <a:t>Cultural competence is increasingly a requirement of funding and accreditation bodies.</a:t>
            </a:r>
            <a:r>
              <a:rPr lang="en-US" dirty="0">
                <a:ea typeface="Times New Roman"/>
              </a:rPr>
              <a:t> Attention to cultural competence is a requirement for accreditation by the Joint Commission on Accreditation of Healthcare Organizations (JCAHO). JCAHO adopted the national standards for culturally and linguistically appropriate services (CLAS) in health care, developed by the U.S. Office of Minority Health. The CLAS standards were published in 2001 and are available at</a:t>
            </a:r>
            <a:r>
              <a:rPr lang="en-US" u="sng" dirty="0">
                <a:solidFill>
                  <a:srgbClr val="0000FF"/>
                </a:solidFill>
                <a:ea typeface="Times New Roman"/>
                <a:hlinkClick r:id="rId3"/>
              </a:rPr>
              <a:t>www.omhrc.gov</a:t>
            </a:r>
            <a:r>
              <a:rPr lang="en-US" dirty="0">
                <a:ea typeface="Times New Roman"/>
              </a:rPr>
              <a:t>.  Federal Grant monies all now have a CC requirement as well.</a:t>
            </a:r>
          </a:p>
          <a:p>
            <a:endParaRPr lang="en-US" dirty="0"/>
          </a:p>
        </p:txBody>
      </p:sp>
    </p:spTree>
    <p:extLst>
      <p:ext uri="{BB962C8B-B14F-4D97-AF65-F5344CB8AC3E}">
        <p14:creationId xmlns:p14="http://schemas.microsoft.com/office/powerpoint/2010/main" val="1235068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fontScale="90000"/>
          </a:bodyPr>
          <a:lstStyle/>
          <a:p>
            <a:pPr algn="ctr"/>
            <a:r>
              <a:rPr lang="en-US" dirty="0"/>
              <a:t>SAMHSA’s 6 stages of cultural </a:t>
            </a:r>
            <a:r>
              <a:rPr lang="en-US" dirty="0" smtClean="0"/>
              <a:t>competence</a:t>
            </a:r>
            <a:endParaRPr lang="en-US" dirty="0"/>
          </a:p>
        </p:txBody>
      </p:sp>
      <p:sp>
        <p:nvSpPr>
          <p:cNvPr id="3" name="Content Placeholder 2"/>
          <p:cNvSpPr>
            <a:spLocks noGrp="1"/>
          </p:cNvSpPr>
          <p:nvPr>
            <p:ph idx="1"/>
          </p:nvPr>
        </p:nvSpPr>
        <p:spPr>
          <a:xfrm>
            <a:off x="457200" y="1981200"/>
            <a:ext cx="8183880" cy="4187952"/>
          </a:xfrm>
        </p:spPr>
        <p:txBody>
          <a:bodyPr>
            <a:normAutofit fontScale="92500" lnSpcReduction="20000"/>
          </a:bodyPr>
          <a:lstStyle/>
          <a:p>
            <a:pPr marL="0" lvl="0" indent="0" algn="ctr">
              <a:buNone/>
            </a:pPr>
            <a:r>
              <a:rPr lang="en-US" dirty="0"/>
              <a:t>Cultural </a:t>
            </a:r>
            <a:r>
              <a:rPr lang="en-US" dirty="0" smtClean="0"/>
              <a:t>Destructiveness</a:t>
            </a:r>
          </a:p>
          <a:p>
            <a:pPr marL="0" lvl="0" indent="0" algn="ctr">
              <a:buNone/>
            </a:pPr>
            <a:endParaRPr lang="en-US" dirty="0"/>
          </a:p>
          <a:p>
            <a:pPr marL="0" lvl="0" indent="0" algn="ctr">
              <a:buNone/>
            </a:pPr>
            <a:r>
              <a:rPr lang="en-US" dirty="0"/>
              <a:t>Cultural </a:t>
            </a:r>
            <a:r>
              <a:rPr lang="en-US" dirty="0" smtClean="0"/>
              <a:t>Incapacity</a:t>
            </a:r>
          </a:p>
          <a:p>
            <a:pPr marL="0" lvl="0" indent="0" algn="ctr">
              <a:buNone/>
            </a:pPr>
            <a:endParaRPr lang="en-US" dirty="0"/>
          </a:p>
          <a:p>
            <a:pPr marL="0" lvl="0" indent="0" algn="ctr">
              <a:buNone/>
            </a:pPr>
            <a:r>
              <a:rPr lang="en-US" dirty="0"/>
              <a:t>Cultural </a:t>
            </a:r>
            <a:r>
              <a:rPr lang="en-US" dirty="0" smtClean="0"/>
              <a:t>Blindness</a:t>
            </a:r>
          </a:p>
          <a:p>
            <a:pPr marL="0" lvl="0" indent="0" algn="ctr">
              <a:buNone/>
            </a:pPr>
            <a:endParaRPr lang="en-US" dirty="0"/>
          </a:p>
          <a:p>
            <a:pPr marL="0" lvl="0" indent="0" algn="ctr">
              <a:buNone/>
            </a:pPr>
            <a:r>
              <a:rPr lang="en-US" dirty="0"/>
              <a:t>Cultural </a:t>
            </a:r>
            <a:r>
              <a:rPr lang="en-US" dirty="0" smtClean="0"/>
              <a:t>Pre-competence</a:t>
            </a:r>
          </a:p>
          <a:p>
            <a:pPr marL="0" lvl="0" indent="0" algn="ctr">
              <a:buNone/>
            </a:pPr>
            <a:endParaRPr lang="en-US" dirty="0"/>
          </a:p>
          <a:p>
            <a:pPr marL="0" lvl="0" indent="0" algn="ctr">
              <a:buNone/>
            </a:pPr>
            <a:r>
              <a:rPr lang="en-US" dirty="0"/>
              <a:t>Cultural </a:t>
            </a:r>
            <a:r>
              <a:rPr lang="en-US" dirty="0" smtClean="0"/>
              <a:t>Competence</a:t>
            </a:r>
          </a:p>
          <a:p>
            <a:pPr marL="0" lvl="0" indent="0" algn="ctr">
              <a:buNone/>
            </a:pPr>
            <a:endParaRPr lang="en-US" dirty="0"/>
          </a:p>
          <a:p>
            <a:pPr marL="0" lvl="0" indent="0" algn="ctr">
              <a:buNone/>
            </a:pPr>
            <a:r>
              <a:rPr lang="en-US" dirty="0"/>
              <a:t>Cultural Proficiency</a:t>
            </a:r>
          </a:p>
          <a:p>
            <a:endParaRPr lang="en-US" dirty="0"/>
          </a:p>
        </p:txBody>
      </p:sp>
    </p:spTree>
    <p:extLst>
      <p:ext uri="{BB962C8B-B14F-4D97-AF65-F5344CB8AC3E}">
        <p14:creationId xmlns:p14="http://schemas.microsoft.com/office/powerpoint/2010/main" val="4138510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a:bodyPr>
          <a:lstStyle/>
          <a:p>
            <a:pPr algn="ctr"/>
            <a:r>
              <a:rPr lang="en-US" dirty="0" smtClean="0"/>
              <a:t>Levels of Awareness</a:t>
            </a:r>
            <a:endParaRPr lang="en-US" dirty="0"/>
          </a:p>
        </p:txBody>
      </p:sp>
      <p:sp>
        <p:nvSpPr>
          <p:cNvPr id="3" name="Content Placeholder 2"/>
          <p:cNvSpPr>
            <a:spLocks noGrp="1"/>
          </p:cNvSpPr>
          <p:nvPr>
            <p:ph idx="1"/>
          </p:nvPr>
        </p:nvSpPr>
        <p:spPr>
          <a:xfrm>
            <a:off x="457200" y="1676400"/>
            <a:ext cx="8183880" cy="4187952"/>
          </a:xfrm>
        </p:spPr>
        <p:txBody>
          <a:bodyPr>
            <a:normAutofit fontScale="92500"/>
          </a:bodyPr>
          <a:lstStyle/>
          <a:p>
            <a:pPr marL="0" indent="0" algn="ctr">
              <a:buNone/>
            </a:pPr>
            <a:r>
              <a:rPr lang="en-US" dirty="0" smtClean="0"/>
              <a:t>Level One: Unconsciously Unaware</a:t>
            </a:r>
          </a:p>
          <a:p>
            <a:pPr marL="0" indent="0" algn="ctr">
              <a:buNone/>
            </a:pPr>
            <a:endParaRPr lang="en-US" dirty="0" smtClean="0"/>
          </a:p>
          <a:p>
            <a:pPr marL="0" indent="0" algn="ctr">
              <a:buNone/>
            </a:pPr>
            <a:r>
              <a:rPr lang="en-US" dirty="0" smtClean="0"/>
              <a:t>Level Two: Consciously Unaware</a:t>
            </a:r>
          </a:p>
          <a:p>
            <a:pPr marL="0" indent="0" algn="ctr">
              <a:buNone/>
            </a:pPr>
            <a:endParaRPr lang="en-US" dirty="0" smtClean="0"/>
          </a:p>
          <a:p>
            <a:pPr marL="0" indent="0" algn="ctr">
              <a:buNone/>
            </a:pPr>
            <a:r>
              <a:rPr lang="en-US" dirty="0" smtClean="0"/>
              <a:t>Level Three: Unconsciously Aware</a:t>
            </a:r>
          </a:p>
          <a:p>
            <a:pPr marL="0" indent="0" algn="ctr">
              <a:buNone/>
            </a:pPr>
            <a:endParaRPr lang="en-US" dirty="0" smtClean="0"/>
          </a:p>
          <a:p>
            <a:pPr marL="0" indent="0" algn="ctr">
              <a:buNone/>
            </a:pPr>
            <a:r>
              <a:rPr lang="en-US" dirty="0" smtClean="0"/>
              <a:t>Level Four: Consciously Aware</a:t>
            </a:r>
          </a:p>
          <a:p>
            <a:pPr marL="0" indent="0" algn="ctr">
              <a:buNone/>
            </a:pPr>
            <a:endParaRPr lang="en-US" dirty="0" smtClean="0"/>
          </a:p>
          <a:p>
            <a:pPr marL="0" indent="0" algn="ctr">
              <a:buNone/>
            </a:pPr>
            <a:r>
              <a:rPr lang="en-US" dirty="0" smtClean="0"/>
              <a:t>Level Five: Unconsciously-Consciously Aware</a:t>
            </a:r>
            <a:endParaRPr lang="en-US" dirty="0"/>
          </a:p>
        </p:txBody>
      </p:sp>
    </p:spTree>
    <p:extLst>
      <p:ext uri="{BB962C8B-B14F-4D97-AF65-F5344CB8AC3E}">
        <p14:creationId xmlns:p14="http://schemas.microsoft.com/office/powerpoint/2010/main" val="3248227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r>
              <a:rPr lang="en-US" dirty="0" smtClean="0"/>
              <a:t>Cultural Humility</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1752600"/>
            <a:ext cx="5198511" cy="3600450"/>
          </a:xfrm>
        </p:spPr>
      </p:pic>
    </p:spTree>
    <p:extLst>
      <p:ext uri="{BB962C8B-B14F-4D97-AF65-F5344CB8AC3E}">
        <p14:creationId xmlns:p14="http://schemas.microsoft.com/office/powerpoint/2010/main" val="1345633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fontScale="90000"/>
          </a:bodyPr>
          <a:lstStyle/>
          <a:p>
            <a:r>
              <a:rPr lang="en-US" dirty="0" smtClean="0"/>
              <a:t>Some exercises in Cultural Humility</a:t>
            </a:r>
            <a:endParaRPr lang="en-US" dirty="0"/>
          </a:p>
        </p:txBody>
      </p:sp>
      <p:sp>
        <p:nvSpPr>
          <p:cNvPr id="3" name="Content Placeholder 2"/>
          <p:cNvSpPr>
            <a:spLocks noGrp="1"/>
          </p:cNvSpPr>
          <p:nvPr>
            <p:ph idx="1"/>
          </p:nvPr>
        </p:nvSpPr>
        <p:spPr>
          <a:xfrm>
            <a:off x="533400" y="1752600"/>
            <a:ext cx="8183880" cy="4575048"/>
          </a:xfrm>
        </p:spPr>
        <p:txBody>
          <a:bodyPr>
            <a:normAutofit fontScale="70000" lnSpcReduction="20000"/>
          </a:bodyPr>
          <a:lstStyle/>
          <a:p>
            <a:r>
              <a:rPr lang="en-US" sz="3100" dirty="0"/>
              <a:t>Identify your own cultural and family beliefs and values.</a:t>
            </a:r>
          </a:p>
          <a:p>
            <a:r>
              <a:rPr lang="en-US" sz="3100" dirty="0"/>
              <a:t>Define your own personal culture/identity: ethnicity, age, experience, education, socio-economic status, gender, sexual orientation, religion…</a:t>
            </a:r>
          </a:p>
          <a:p>
            <a:r>
              <a:rPr lang="en-US" sz="3100" dirty="0"/>
              <a:t>Are you aware of your personal biases and assumptions about people with different values than yours?</a:t>
            </a:r>
          </a:p>
          <a:p>
            <a:r>
              <a:rPr lang="en-US" sz="3100" dirty="0"/>
              <a:t>Challenge yourself in identifying your own values as the “norm.”</a:t>
            </a:r>
          </a:p>
          <a:p>
            <a:r>
              <a:rPr lang="en-US" sz="3100" dirty="0"/>
              <a:t>Describe a time when you became aware of being different from other people</a:t>
            </a:r>
            <a:r>
              <a:rPr lang="en-US" sz="3100" dirty="0" smtClean="0"/>
              <a:t>.</a:t>
            </a:r>
          </a:p>
          <a:p>
            <a:r>
              <a:rPr lang="en-US" sz="3100" dirty="0" smtClean="0"/>
              <a:t>Think of a time when someone presumed to know you.</a:t>
            </a:r>
            <a:endParaRPr lang="en-US" sz="3100" dirty="0"/>
          </a:p>
          <a:p>
            <a:endParaRPr lang="en-US" dirty="0"/>
          </a:p>
        </p:txBody>
      </p:sp>
    </p:spTree>
    <p:extLst>
      <p:ext uri="{BB962C8B-B14F-4D97-AF65-F5344CB8AC3E}">
        <p14:creationId xmlns:p14="http://schemas.microsoft.com/office/powerpoint/2010/main" val="1014709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rmAutofit fontScale="90000"/>
          </a:bodyPr>
          <a:lstStyle/>
          <a:p>
            <a:pPr algn="ctr"/>
            <a:r>
              <a:rPr lang="en-US" dirty="0" smtClean="0"/>
              <a:t>External or Uncontrollable Barriers to Culturally Competent </a:t>
            </a:r>
            <a:br>
              <a:rPr lang="en-US" dirty="0" smtClean="0"/>
            </a:br>
            <a:r>
              <a:rPr lang="en-US" dirty="0" smtClean="0"/>
              <a:t>Service Delivery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2133600"/>
            <a:ext cx="4114800" cy="3086100"/>
          </a:xfrm>
        </p:spPr>
      </p:pic>
    </p:spTree>
    <p:extLst>
      <p:ext uri="{BB962C8B-B14F-4D97-AF65-F5344CB8AC3E}">
        <p14:creationId xmlns:p14="http://schemas.microsoft.com/office/powerpoint/2010/main" val="2082456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183880" cy="1051560"/>
          </a:xfrm>
        </p:spPr>
        <p:txBody>
          <a:bodyPr>
            <a:normAutofit fontScale="90000"/>
          </a:bodyPr>
          <a:lstStyle/>
          <a:p>
            <a:pPr algn="ctr"/>
            <a:r>
              <a:rPr lang="en-US" dirty="0" smtClean="0"/>
              <a:t>Internal Barriers to Culturally Competent Service Delivery </a:t>
            </a:r>
            <a:endParaRPr lang="en-US" dirty="0"/>
          </a:p>
        </p:txBody>
      </p:sp>
      <p:sp>
        <p:nvSpPr>
          <p:cNvPr id="2" name="Content Placeholder 1"/>
          <p:cNvSpPr>
            <a:spLocks noGrp="1"/>
          </p:cNvSpPr>
          <p:nvPr>
            <p:ph idx="1"/>
          </p:nvPr>
        </p:nvSpPr>
        <p:spPr>
          <a:xfrm>
            <a:off x="502920" y="530352"/>
            <a:ext cx="8183880" cy="1069848"/>
          </a:xfrm>
        </p:spPr>
        <p:txBody>
          <a:bodyPr/>
          <a:lstStyle/>
          <a:p>
            <a:pPr marL="0" indent="0">
              <a:buNone/>
            </a:pPr>
            <a:endParaRPr lang="en-US" dirty="0" smtClean="0"/>
          </a:p>
          <a:p>
            <a:pPr marL="365760" lvl="1" indent="0">
              <a:buNone/>
            </a:pPr>
            <a:endParaRPr lang="en-US" dirty="0" smtClean="0"/>
          </a:p>
          <a:p>
            <a:pPr marL="0" indent="0">
              <a:buNone/>
            </a:pPr>
            <a:endParaRPr lang="en-US" dirty="0" smtClean="0"/>
          </a:p>
          <a:p>
            <a:endParaRPr lang="en-US" dirty="0" smtClean="0"/>
          </a:p>
          <a:p>
            <a:pPr lvl="1"/>
            <a:endParaRPr lang="en-US" dirty="0"/>
          </a:p>
          <a:p>
            <a:pPr marL="365760" lvl="1" indent="0">
              <a:buNone/>
            </a:pP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600200"/>
            <a:ext cx="3505200" cy="4282215"/>
          </a:xfrm>
          <a:prstGeom prst="rect">
            <a:avLst/>
          </a:prstGeom>
        </p:spPr>
      </p:pic>
    </p:spTree>
    <p:extLst>
      <p:ext uri="{BB962C8B-B14F-4D97-AF65-F5344CB8AC3E}">
        <p14:creationId xmlns:p14="http://schemas.microsoft.com/office/powerpoint/2010/main" val="2711702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183880" cy="1051560"/>
          </a:xfrm>
        </p:spPr>
        <p:txBody>
          <a:bodyPr>
            <a:normAutofit/>
          </a:bodyPr>
          <a:lstStyle/>
          <a:p>
            <a:pPr algn="ctr"/>
            <a:r>
              <a:rPr lang="en-US" dirty="0" smtClean="0"/>
              <a:t>Culture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2133600"/>
            <a:ext cx="5967185" cy="3352800"/>
          </a:xfrm>
        </p:spPr>
      </p:pic>
    </p:spTree>
    <p:extLst>
      <p:ext uri="{BB962C8B-B14F-4D97-AF65-F5344CB8AC3E}">
        <p14:creationId xmlns:p14="http://schemas.microsoft.com/office/powerpoint/2010/main" val="2292943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8183880" cy="1051560"/>
          </a:xfrm>
        </p:spPr>
        <p:txBody>
          <a:bodyPr>
            <a:normAutofit fontScale="90000"/>
          </a:bodyPr>
          <a:lstStyle/>
          <a:p>
            <a:pPr lvl="0" algn="ctr"/>
            <a:r>
              <a:rPr lang="en-US" dirty="0">
                <a:solidFill>
                  <a:srgbClr val="FF9933"/>
                </a:solidFill>
              </a:rPr>
              <a:t>What Prevents Professionals from Asking About Culture</a:t>
            </a:r>
            <a:r>
              <a:rPr lang="en-US" dirty="0" smtClean="0">
                <a:solidFill>
                  <a:srgbClr val="FF9933"/>
                </a:solidFill>
              </a:rPr>
              <a:t>?</a:t>
            </a:r>
            <a:endParaRPr lang="en-US" dirty="0">
              <a:solidFill>
                <a:srgbClr val="FF9933"/>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209800"/>
            <a:ext cx="4267200" cy="3431540"/>
          </a:xfrm>
          <a:prstGeom prst="rect">
            <a:avLst/>
          </a:prstGeom>
        </p:spPr>
      </p:pic>
    </p:spTree>
    <p:extLst>
      <p:ext uri="{BB962C8B-B14F-4D97-AF65-F5344CB8AC3E}">
        <p14:creationId xmlns:p14="http://schemas.microsoft.com/office/powerpoint/2010/main" val="3473986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1051560"/>
          </a:xfrm>
        </p:spPr>
        <p:txBody>
          <a:bodyPr/>
          <a:lstStyle/>
          <a:p>
            <a:r>
              <a:rPr lang="en-US" dirty="0" smtClean="0"/>
              <a:t>Core Competencies</a:t>
            </a:r>
            <a:endParaRPr lang="en-US" dirty="0"/>
          </a:p>
        </p:txBody>
      </p:sp>
      <p:sp>
        <p:nvSpPr>
          <p:cNvPr id="3" name="Content Placeholder 2"/>
          <p:cNvSpPr>
            <a:spLocks noGrp="1"/>
          </p:cNvSpPr>
          <p:nvPr>
            <p:ph idx="1"/>
          </p:nvPr>
        </p:nvSpPr>
        <p:spPr>
          <a:xfrm>
            <a:off x="457200" y="1828800"/>
            <a:ext cx="8183880" cy="4187952"/>
          </a:xfrm>
        </p:spPr>
        <p:txBody>
          <a:bodyPr/>
          <a:lstStyle/>
          <a:p>
            <a:r>
              <a:rPr lang="en-US" dirty="0" smtClean="0"/>
              <a:t>Self awareness</a:t>
            </a:r>
          </a:p>
          <a:p>
            <a:r>
              <a:rPr lang="en-US" dirty="0" smtClean="0"/>
              <a:t>Cultural awareness</a:t>
            </a:r>
          </a:p>
          <a:p>
            <a:r>
              <a:rPr lang="en-US" dirty="0" smtClean="0"/>
              <a:t>Racial, Ethnic and Cultural identities</a:t>
            </a:r>
          </a:p>
          <a:p>
            <a:r>
              <a:rPr lang="en-US" dirty="0" smtClean="0"/>
              <a:t>The cultural lens of counseling</a:t>
            </a:r>
          </a:p>
          <a:p>
            <a:r>
              <a:rPr lang="en-US" dirty="0" smtClean="0"/>
              <a:t>Stereotypes, prejudice and history</a:t>
            </a:r>
          </a:p>
          <a:p>
            <a:r>
              <a:rPr lang="en-US" dirty="0" smtClean="0"/>
              <a:t>Trust and power</a:t>
            </a:r>
          </a:p>
          <a:p>
            <a:r>
              <a:rPr lang="en-US" dirty="0" smtClean="0"/>
              <a:t>Practicing within limits</a:t>
            </a:r>
            <a:endParaRPr lang="en-US" dirty="0"/>
          </a:p>
        </p:txBody>
      </p:sp>
    </p:spTree>
    <p:extLst>
      <p:ext uri="{BB962C8B-B14F-4D97-AF65-F5344CB8AC3E}">
        <p14:creationId xmlns:p14="http://schemas.microsoft.com/office/powerpoint/2010/main" val="2027846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a:bodyPr>
          <a:lstStyle/>
          <a:p>
            <a:r>
              <a:rPr lang="en-US" dirty="0" smtClean="0"/>
              <a:t>Culturally Competent Attitudes</a:t>
            </a:r>
            <a:endParaRPr lang="en-US" dirty="0"/>
          </a:p>
        </p:txBody>
      </p:sp>
      <p:sp>
        <p:nvSpPr>
          <p:cNvPr id="3" name="Content Placeholder 2"/>
          <p:cNvSpPr>
            <a:spLocks noGrp="1"/>
          </p:cNvSpPr>
          <p:nvPr>
            <p:ph idx="1"/>
          </p:nvPr>
        </p:nvSpPr>
        <p:spPr>
          <a:xfrm>
            <a:off x="533400" y="1600200"/>
            <a:ext cx="8183880" cy="4187952"/>
          </a:xfrm>
        </p:spPr>
        <p:txBody>
          <a:bodyPr/>
          <a:lstStyle/>
          <a:p>
            <a:r>
              <a:rPr lang="en-US" dirty="0" smtClean="0"/>
              <a:t>Respect</a:t>
            </a:r>
          </a:p>
          <a:p>
            <a:r>
              <a:rPr lang="en-US" dirty="0" smtClean="0"/>
              <a:t>Acceptance</a:t>
            </a:r>
          </a:p>
          <a:p>
            <a:r>
              <a:rPr lang="en-US" dirty="0" smtClean="0"/>
              <a:t>Sensitivity</a:t>
            </a:r>
          </a:p>
          <a:p>
            <a:r>
              <a:rPr lang="en-US" dirty="0" smtClean="0"/>
              <a:t>Commitment to Equality</a:t>
            </a:r>
          </a:p>
          <a:p>
            <a:r>
              <a:rPr lang="en-US" dirty="0" smtClean="0"/>
              <a:t>Openness</a:t>
            </a:r>
          </a:p>
          <a:p>
            <a:r>
              <a:rPr lang="en-US" dirty="0" smtClean="0"/>
              <a:t>Humility</a:t>
            </a:r>
          </a:p>
          <a:p>
            <a:r>
              <a:rPr lang="en-US" dirty="0" smtClean="0"/>
              <a:t>Flexibility</a:t>
            </a:r>
          </a:p>
          <a:p>
            <a:endParaRPr lang="en-US" dirty="0"/>
          </a:p>
        </p:txBody>
      </p:sp>
    </p:spTree>
    <p:extLst>
      <p:ext uri="{BB962C8B-B14F-4D97-AF65-F5344CB8AC3E}">
        <p14:creationId xmlns:p14="http://schemas.microsoft.com/office/powerpoint/2010/main" val="363767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183880" cy="1051560"/>
          </a:xfrm>
        </p:spPr>
        <p:txBody>
          <a:bodyPr/>
          <a:lstStyle/>
          <a:p>
            <a:pPr algn="ctr"/>
            <a:r>
              <a:rPr lang="en-US" dirty="0" smtClean="0"/>
              <a:t>Building Rapport/Engagement</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209800"/>
            <a:ext cx="6936828" cy="3352800"/>
          </a:xfrm>
        </p:spPr>
      </p:pic>
    </p:spTree>
    <p:extLst>
      <p:ext uri="{BB962C8B-B14F-4D97-AF65-F5344CB8AC3E}">
        <p14:creationId xmlns:p14="http://schemas.microsoft.com/office/powerpoint/2010/main" val="919211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8183880" cy="1051560"/>
          </a:xfrm>
        </p:spPr>
        <p:txBody>
          <a:bodyPr/>
          <a:lstStyle/>
          <a:p>
            <a:r>
              <a:rPr lang="en-US" dirty="0" smtClean="0"/>
              <a:t>Group exercise</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43200" y="1828800"/>
            <a:ext cx="3733800" cy="3733800"/>
          </a:xfrm>
        </p:spPr>
      </p:pic>
    </p:spTree>
    <p:extLst>
      <p:ext uri="{BB962C8B-B14F-4D97-AF65-F5344CB8AC3E}">
        <p14:creationId xmlns:p14="http://schemas.microsoft.com/office/powerpoint/2010/main" val="1432642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pPr algn="ctr"/>
            <a:r>
              <a:rPr lang="en-US" dirty="0" smtClean="0"/>
              <a:t>Measuring Success</a:t>
            </a:r>
            <a:endParaRPr lang="en-US" dirty="0"/>
          </a:p>
        </p:txBody>
      </p:sp>
      <p:sp>
        <p:nvSpPr>
          <p:cNvPr id="3" name="Content Placeholder 2"/>
          <p:cNvSpPr>
            <a:spLocks noGrp="1"/>
          </p:cNvSpPr>
          <p:nvPr>
            <p:ph idx="1"/>
          </p:nvPr>
        </p:nvSpPr>
        <p:spPr>
          <a:xfrm>
            <a:off x="457200" y="1600200"/>
            <a:ext cx="8183880" cy="4187952"/>
          </a:xfrm>
        </p:spPr>
        <p:txBody>
          <a:bodyPr/>
          <a:lstStyle/>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795713" cy="391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096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010400" cy="1524000"/>
          </a:xfrm>
        </p:spPr>
        <p:txBody>
          <a:bodyPr/>
          <a:lstStyle/>
          <a:p>
            <a:r>
              <a:rPr lang="en-US" sz="2000" b="1" i="1" dirty="0"/>
              <a:t>"Never look for a psychological explanation unless every effort to find a cultural one has been exhausted."</a:t>
            </a:r>
            <a:r>
              <a:rPr lang="en-US" sz="2400" b="1" i="1" dirty="0"/>
              <a:t> </a:t>
            </a:r>
            <a:r>
              <a:rPr lang="en-US" sz="1200" b="1" i="1" dirty="0" smtClean="0"/>
              <a:t>~</a:t>
            </a:r>
            <a:r>
              <a:rPr lang="en-US" sz="1200" b="1" i="1" dirty="0"/>
              <a:t>Margaret Mead</a:t>
            </a:r>
            <a:r>
              <a:rPr lang="en-US" sz="1200" dirty="0"/>
              <a:t/>
            </a:r>
            <a:br>
              <a:rPr lang="en-US" sz="1200" dirty="0"/>
            </a:br>
            <a:endParaRPr lang="en-US" sz="1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57400"/>
            <a:ext cx="5334000" cy="3775753"/>
          </a:xfrm>
        </p:spPr>
      </p:pic>
    </p:spTree>
    <p:extLst>
      <p:ext uri="{BB962C8B-B14F-4D97-AF65-F5344CB8AC3E}">
        <p14:creationId xmlns:p14="http://schemas.microsoft.com/office/powerpoint/2010/main" val="2798821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400"/>
            <a:ext cx="8183880" cy="1051560"/>
          </a:xfrm>
        </p:spPr>
        <p:txBody>
          <a:bodyPr/>
          <a:lstStyle/>
          <a:p>
            <a:pPr algn="ct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9400" y="1219200"/>
            <a:ext cx="3406315" cy="4648200"/>
          </a:xfrm>
        </p:spPr>
      </p:pic>
    </p:spTree>
    <p:extLst>
      <p:ext uri="{BB962C8B-B14F-4D97-AF65-F5344CB8AC3E}">
        <p14:creationId xmlns:p14="http://schemas.microsoft.com/office/powerpoint/2010/main" val="37201200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83880" cy="1051560"/>
          </a:xfrm>
        </p:spPr>
        <p:txBody>
          <a:bodyPr>
            <a:normAutofit fontScale="90000"/>
          </a:bodyPr>
          <a:lstStyle/>
          <a:p>
            <a:pPr algn="ctr"/>
            <a:r>
              <a:rPr lang="en-US" dirty="0" smtClean="0"/>
              <a:t>Why is this important?</a:t>
            </a:r>
            <a:br>
              <a:rPr lang="en-US" dirty="0" smtClean="0"/>
            </a:br>
            <a:r>
              <a:rPr lang="en-US" dirty="0" smtClean="0"/>
              <a:t>Disparities in Treatment Outcomes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133600"/>
            <a:ext cx="5181600" cy="3448119"/>
          </a:xfrm>
        </p:spPr>
      </p:pic>
    </p:spTree>
    <p:extLst>
      <p:ext uri="{BB962C8B-B14F-4D97-AF65-F5344CB8AC3E}">
        <p14:creationId xmlns:p14="http://schemas.microsoft.com/office/powerpoint/2010/main" val="26581336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fontScale="90000"/>
          </a:bodyPr>
          <a:lstStyle/>
          <a:p>
            <a:pPr algn="ctr"/>
            <a:r>
              <a:rPr lang="en-US" dirty="0" smtClean="0"/>
              <a:t>Organizational Changes to Increase Cultural Competence</a:t>
            </a:r>
            <a:endParaRPr lang="en-US" dirty="0"/>
          </a:p>
        </p:txBody>
      </p:sp>
      <p:sp>
        <p:nvSpPr>
          <p:cNvPr id="3" name="Content Placeholder 2"/>
          <p:cNvSpPr>
            <a:spLocks noGrp="1"/>
          </p:cNvSpPr>
          <p:nvPr>
            <p:ph idx="1"/>
          </p:nvPr>
        </p:nvSpPr>
        <p:spPr>
          <a:xfrm>
            <a:off x="457200" y="1676400"/>
            <a:ext cx="8183880" cy="4187952"/>
          </a:xfrm>
        </p:spPr>
        <p:txBody>
          <a:bodyPr>
            <a:normAutofit fontScale="85000" lnSpcReduction="10000"/>
          </a:bodyPr>
          <a:lstStyle/>
          <a:p>
            <a:r>
              <a:rPr lang="en-US" dirty="0" smtClean="0"/>
              <a:t>Agency Assessment</a:t>
            </a:r>
          </a:p>
          <a:p>
            <a:r>
              <a:rPr lang="en-US" dirty="0" smtClean="0"/>
              <a:t>Mission Statement</a:t>
            </a:r>
          </a:p>
          <a:p>
            <a:r>
              <a:rPr lang="en-US" dirty="0" smtClean="0"/>
              <a:t>P&amp;P’s</a:t>
            </a:r>
          </a:p>
          <a:p>
            <a:r>
              <a:rPr lang="en-US" dirty="0" smtClean="0"/>
              <a:t>Analyze agency outcomes</a:t>
            </a:r>
          </a:p>
          <a:p>
            <a:r>
              <a:rPr lang="en-US" dirty="0" smtClean="0"/>
              <a:t>Adherence to National CLAS Standards</a:t>
            </a:r>
          </a:p>
          <a:p>
            <a:r>
              <a:rPr lang="en-US" dirty="0" smtClean="0"/>
              <a:t>Diverse Staff and Management</a:t>
            </a:r>
          </a:p>
          <a:p>
            <a:r>
              <a:rPr lang="en-US" dirty="0" smtClean="0"/>
              <a:t>Facility Appearance</a:t>
            </a:r>
          </a:p>
          <a:p>
            <a:r>
              <a:rPr lang="en-US" dirty="0" smtClean="0"/>
              <a:t>Outreach Efforts</a:t>
            </a:r>
          </a:p>
          <a:p>
            <a:r>
              <a:rPr lang="en-US" dirty="0" smtClean="0"/>
              <a:t>Culturally Informed Supervision and Consultation</a:t>
            </a:r>
          </a:p>
          <a:p>
            <a:r>
              <a:rPr lang="en-US" dirty="0" smtClean="0"/>
              <a:t>Ongoing education and training</a:t>
            </a:r>
          </a:p>
          <a:p>
            <a:r>
              <a:rPr lang="en-US" dirty="0" smtClean="0"/>
              <a:t>Review Practices, Resources</a:t>
            </a:r>
            <a:endParaRPr lang="en-US" dirty="0"/>
          </a:p>
        </p:txBody>
      </p:sp>
    </p:spTree>
    <p:extLst>
      <p:ext uri="{BB962C8B-B14F-4D97-AF65-F5344CB8AC3E}">
        <p14:creationId xmlns:p14="http://schemas.microsoft.com/office/powerpoint/2010/main" val="3800945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183880" cy="1051560"/>
          </a:xfrm>
        </p:spPr>
        <p:txBody>
          <a:bodyPr/>
          <a:lstStyle/>
          <a:p>
            <a:pPr algn="ctr"/>
            <a:r>
              <a:rPr lang="en-US" dirty="0" smtClean="0"/>
              <a:t>Ethnicity</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76" t="20674" b="8372"/>
          <a:stretch/>
        </p:blipFill>
        <p:spPr>
          <a:xfrm>
            <a:off x="1828800" y="1828800"/>
            <a:ext cx="5596337" cy="3994773"/>
          </a:xfrm>
        </p:spPr>
      </p:pic>
    </p:spTree>
    <p:extLst>
      <p:ext uri="{BB962C8B-B14F-4D97-AF65-F5344CB8AC3E}">
        <p14:creationId xmlns:p14="http://schemas.microsoft.com/office/powerpoint/2010/main" val="20404190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olutions….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82" t="1327" r="-682" b="37946"/>
          <a:stretch/>
        </p:blipFill>
        <p:spPr>
          <a:xfrm>
            <a:off x="1524000" y="914400"/>
            <a:ext cx="6015096" cy="3652837"/>
          </a:xfrm>
        </p:spPr>
      </p:pic>
    </p:spTree>
    <p:extLst>
      <p:ext uri="{BB962C8B-B14F-4D97-AF65-F5344CB8AC3E}">
        <p14:creationId xmlns:p14="http://schemas.microsoft.com/office/powerpoint/2010/main" val="1517295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183880" cy="4187952"/>
          </a:xfrm>
        </p:spPr>
        <p:txBody>
          <a:bodyPr/>
          <a:lstStyle/>
          <a:p>
            <a:pPr algn="ctr"/>
            <a:r>
              <a:rPr lang="en-US" dirty="0" smtClean="0"/>
              <a:t>Closing questions</a:t>
            </a:r>
          </a:p>
          <a:p>
            <a:pPr marL="0" indent="0" algn="ctr">
              <a:buNone/>
            </a:pPr>
            <a:endParaRPr lang="en-US" dirty="0" smtClean="0"/>
          </a:p>
          <a:p>
            <a:pPr algn="ctr"/>
            <a:r>
              <a:rPr lang="en-US" dirty="0" smtClean="0"/>
              <a:t>Comments</a:t>
            </a:r>
          </a:p>
          <a:p>
            <a:pPr marL="0" indent="0" algn="ctr">
              <a:buNone/>
            </a:pPr>
            <a:endParaRPr lang="en-US" dirty="0" smtClean="0"/>
          </a:p>
          <a:p>
            <a:pPr algn="ctr"/>
            <a:r>
              <a:rPr lang="en-US" dirty="0" smtClean="0"/>
              <a:t>Final thoughts</a:t>
            </a:r>
            <a:endParaRPr lang="en-US" dirty="0"/>
          </a:p>
        </p:txBody>
      </p:sp>
      <p:sp>
        <p:nvSpPr>
          <p:cNvPr id="3" name="Title 2"/>
          <p:cNvSpPr>
            <a:spLocks noGrp="1"/>
          </p:cNvSpPr>
          <p:nvPr>
            <p:ph type="title"/>
          </p:nvPr>
        </p:nvSpPr>
        <p:spPr>
          <a:xfrm>
            <a:off x="457200" y="609600"/>
            <a:ext cx="8183880" cy="1051560"/>
          </a:xfrm>
        </p:spPr>
        <p:txBody>
          <a:bodyPr/>
          <a:lstStyle/>
          <a:p>
            <a:r>
              <a:rPr lang="en-US" dirty="0" smtClean="0"/>
              <a:t>Wrapping up	</a:t>
            </a:r>
            <a:endParaRPr lang="en-US" dirty="0"/>
          </a:p>
        </p:txBody>
      </p:sp>
    </p:spTree>
    <p:extLst>
      <p:ext uri="{BB962C8B-B14F-4D97-AF65-F5344CB8AC3E}">
        <p14:creationId xmlns:p14="http://schemas.microsoft.com/office/powerpoint/2010/main" val="15608558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940521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1051560"/>
          </a:xfrm>
        </p:spPr>
        <p:txBody>
          <a:bodyPr/>
          <a:lstStyle/>
          <a:p>
            <a:r>
              <a:rPr lang="en-US" dirty="0" smtClean="0"/>
              <a:t>Diversity in the United States</a:t>
            </a:r>
            <a:endParaRPr lang="en-US" dirty="0"/>
          </a:p>
        </p:txBody>
      </p:sp>
      <p:sp>
        <p:nvSpPr>
          <p:cNvPr id="3" name="Content Placeholder 2"/>
          <p:cNvSpPr>
            <a:spLocks noGrp="1"/>
          </p:cNvSpPr>
          <p:nvPr>
            <p:ph idx="1"/>
          </p:nvPr>
        </p:nvSpPr>
        <p:spPr>
          <a:xfrm>
            <a:off x="457200" y="1676400"/>
            <a:ext cx="8183880" cy="4187952"/>
          </a:xfrm>
        </p:spPr>
        <p:txBody>
          <a:bodyPr>
            <a:normAutofit fontScale="85000" lnSpcReduction="20000"/>
          </a:bodyPr>
          <a:lstStyle/>
          <a:p>
            <a:pPr marL="0" indent="0">
              <a:buNone/>
            </a:pPr>
            <a:r>
              <a:rPr lang="en-US" dirty="0"/>
              <a:t>The U.S. population is rapidly diversifying:</a:t>
            </a:r>
          </a:p>
          <a:p>
            <a:r>
              <a:rPr lang="en-US" dirty="0" smtClean="0"/>
              <a:t>The </a:t>
            </a:r>
            <a:r>
              <a:rPr lang="en-US" dirty="0"/>
              <a:t>decade between 1990 and 2000 saw the largest increase – from </a:t>
            </a:r>
            <a:r>
              <a:rPr lang="en-US" dirty="0" smtClean="0"/>
              <a:t>20% to 25%– </a:t>
            </a:r>
            <a:r>
              <a:rPr lang="en-US" dirty="0"/>
              <a:t>in population growth of persons of color.</a:t>
            </a:r>
          </a:p>
          <a:p>
            <a:r>
              <a:rPr lang="en-US" dirty="0" smtClean="0"/>
              <a:t>According </a:t>
            </a:r>
            <a:r>
              <a:rPr lang="en-US" dirty="0"/>
              <a:t>to the 1990 census, the number of persons who speak a language </a:t>
            </a:r>
            <a:r>
              <a:rPr lang="en-US" dirty="0" smtClean="0"/>
              <a:t>other than </a:t>
            </a:r>
            <a:r>
              <a:rPr lang="en-US" dirty="0"/>
              <a:t>English rose </a:t>
            </a:r>
            <a:r>
              <a:rPr lang="en-US" dirty="0" smtClean="0"/>
              <a:t>43%, </a:t>
            </a:r>
            <a:r>
              <a:rPr lang="en-US" dirty="0"/>
              <a:t>to 28.3 </a:t>
            </a:r>
            <a:r>
              <a:rPr lang="en-US" dirty="0" smtClean="0"/>
              <a:t>million.</a:t>
            </a:r>
            <a:endParaRPr lang="en-US" dirty="0"/>
          </a:p>
          <a:p>
            <a:r>
              <a:rPr lang="en-US" dirty="0" smtClean="0"/>
              <a:t>Nearly 45% of </a:t>
            </a:r>
            <a:r>
              <a:rPr lang="en-US" dirty="0"/>
              <a:t>these 28.3 million people indicated having trouble </a:t>
            </a:r>
            <a:r>
              <a:rPr lang="en-US" dirty="0" smtClean="0"/>
              <a:t>speaking English</a:t>
            </a:r>
            <a:r>
              <a:rPr lang="en-US" dirty="0"/>
              <a:t>.</a:t>
            </a:r>
          </a:p>
          <a:p>
            <a:r>
              <a:rPr lang="en-US" dirty="0" smtClean="0"/>
              <a:t>1 </a:t>
            </a:r>
            <a:r>
              <a:rPr lang="en-US" dirty="0"/>
              <a:t>in 10 Americans are now foreign-born.</a:t>
            </a:r>
          </a:p>
          <a:p>
            <a:r>
              <a:rPr lang="en-US" dirty="0" smtClean="0"/>
              <a:t>1 </a:t>
            </a:r>
            <a:r>
              <a:rPr lang="en-US" dirty="0"/>
              <a:t>in 3</a:t>
            </a:r>
            <a:r>
              <a:rPr lang="en-US" dirty="0" smtClean="0"/>
              <a:t> </a:t>
            </a:r>
            <a:r>
              <a:rPr lang="en-US" dirty="0"/>
              <a:t>Americans belongs to a group or groups identified as minorities.</a:t>
            </a:r>
          </a:p>
        </p:txBody>
      </p:sp>
    </p:spTree>
    <p:extLst>
      <p:ext uri="{BB962C8B-B14F-4D97-AF65-F5344CB8AC3E}">
        <p14:creationId xmlns:p14="http://schemas.microsoft.com/office/powerpoint/2010/main" val="3627058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Culture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291" y="762000"/>
            <a:ext cx="6376902" cy="456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27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86400"/>
            <a:ext cx="8183880" cy="762000"/>
          </a:xfrm>
        </p:spPr>
        <p:txBody>
          <a:bodyPr>
            <a:normAutofit fontScale="90000"/>
          </a:bodyPr>
          <a:lstStyle/>
          <a:p>
            <a:r>
              <a:rPr lang="en-US" dirty="0" smtClean="0"/>
              <a:t>Youth Culture Across Generations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2861" y="1641221"/>
            <a:ext cx="4385961" cy="2919687"/>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44068"/>
            <a:ext cx="3842666" cy="258013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571" y="3136557"/>
            <a:ext cx="4046695" cy="2704541"/>
          </a:xfrm>
          <a:prstGeom prst="rect">
            <a:avLst/>
          </a:prstGeom>
        </p:spPr>
      </p:pic>
    </p:spTree>
    <p:extLst>
      <p:ext uri="{BB962C8B-B14F-4D97-AF65-F5344CB8AC3E}">
        <p14:creationId xmlns:p14="http://schemas.microsoft.com/office/powerpoint/2010/main" val="42109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Generational Culture</a:t>
            </a:r>
            <a:endParaRPr lang="en-US" dirty="0"/>
          </a:p>
        </p:txBody>
      </p:sp>
      <p:sp>
        <p:nvSpPr>
          <p:cNvPr id="3" name="Content Placeholder 2"/>
          <p:cNvSpPr>
            <a:spLocks noGrp="1"/>
          </p:cNvSpPr>
          <p:nvPr>
            <p:ph idx="1"/>
          </p:nvPr>
        </p:nvSpPr>
        <p:spPr/>
        <p:txBody>
          <a:bodyPr>
            <a:normAutofit fontScale="92500"/>
          </a:bodyPr>
          <a:lstStyle/>
          <a:p>
            <a:r>
              <a:rPr lang="en-US" dirty="0" smtClean="0"/>
              <a:t>The Lost Generation- born 1883-1900</a:t>
            </a:r>
          </a:p>
          <a:p>
            <a:r>
              <a:rPr lang="en-US" dirty="0" smtClean="0"/>
              <a:t>The Greatest Generation- born from 1901-1924</a:t>
            </a:r>
          </a:p>
          <a:p>
            <a:r>
              <a:rPr lang="en-US" dirty="0" smtClean="0"/>
              <a:t>The Silent Generation-  born from 1925-1942</a:t>
            </a:r>
          </a:p>
          <a:p>
            <a:r>
              <a:rPr lang="en-US" dirty="0" smtClean="0"/>
              <a:t>Baby Boomers- born 1943- early1960’s</a:t>
            </a:r>
          </a:p>
          <a:p>
            <a:r>
              <a:rPr lang="en-US" dirty="0" smtClean="0"/>
              <a:t>Generation X- born early 1960’s-1980</a:t>
            </a:r>
          </a:p>
          <a:p>
            <a:r>
              <a:rPr lang="en-US" dirty="0" err="1" smtClean="0"/>
              <a:t>Millennials</a:t>
            </a:r>
            <a:r>
              <a:rPr lang="en-US" dirty="0"/>
              <a:t> </a:t>
            </a:r>
            <a:r>
              <a:rPr lang="en-US" dirty="0" smtClean="0"/>
              <a:t>or Gen Y- born 1980-early 2000’s</a:t>
            </a:r>
          </a:p>
          <a:p>
            <a:r>
              <a:rPr lang="en-US" dirty="0" smtClean="0"/>
              <a:t>Generation Z, aka Gen Tech, Gen Wii, </a:t>
            </a:r>
            <a:r>
              <a:rPr lang="en-US" dirty="0" err="1" smtClean="0"/>
              <a:t>iGeneration</a:t>
            </a:r>
            <a:r>
              <a:rPr lang="en-US" dirty="0" smtClean="0"/>
              <a:t>- early 2000’s-present</a:t>
            </a:r>
            <a:endParaRPr lang="en-US" dirty="0"/>
          </a:p>
        </p:txBody>
      </p:sp>
    </p:spTree>
    <p:extLst>
      <p:ext uri="{BB962C8B-B14F-4D97-AF65-F5344CB8AC3E}">
        <p14:creationId xmlns:p14="http://schemas.microsoft.com/office/powerpoint/2010/main" val="125970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41375</TotalTime>
  <Words>10087</Words>
  <Application>Microsoft Office PowerPoint</Application>
  <PresentationFormat>On-screen Show (4:3)</PresentationFormat>
  <Paragraphs>1116</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Aspect</vt:lpstr>
      <vt:lpstr>Cultural Considerations in the Behavioral Health Field</vt:lpstr>
      <vt:lpstr>Objectives</vt:lpstr>
      <vt:lpstr>Cultural Iceberg</vt:lpstr>
      <vt:lpstr>Culture</vt:lpstr>
      <vt:lpstr>Ethnicity</vt:lpstr>
      <vt:lpstr>Diversity in the United States</vt:lpstr>
      <vt:lpstr>Youth Culture</vt:lpstr>
      <vt:lpstr>Youth Culture Across Generations</vt:lpstr>
      <vt:lpstr>Generational Culture</vt:lpstr>
      <vt:lpstr>PowerPoint Presentation</vt:lpstr>
      <vt:lpstr>PowerPoint Presentation</vt:lpstr>
      <vt:lpstr>Stages of Racial and Cultural Identity Development</vt:lpstr>
      <vt:lpstr>Layers of Culture</vt:lpstr>
      <vt:lpstr>Acculturation</vt:lpstr>
      <vt:lpstr>Assimilation</vt:lpstr>
      <vt:lpstr>Additional Terms</vt:lpstr>
      <vt:lpstr>Cultural Assumptions</vt:lpstr>
      <vt:lpstr>Assumptions</vt:lpstr>
      <vt:lpstr>Cultural Biases and Stereotypes</vt:lpstr>
      <vt:lpstr>Historical Trauma</vt:lpstr>
      <vt:lpstr>Video</vt:lpstr>
      <vt:lpstr>Historical Guilt</vt:lpstr>
      <vt:lpstr>Modern Day Prejudice</vt:lpstr>
      <vt:lpstr>Micro-aggressions</vt:lpstr>
      <vt:lpstr>PowerPoint Presentation</vt:lpstr>
      <vt:lpstr>Culture Clash</vt:lpstr>
      <vt:lpstr>PowerPoint Presentation</vt:lpstr>
      <vt:lpstr>What is Privilege?</vt:lpstr>
      <vt:lpstr>PowerPoint Presentation</vt:lpstr>
      <vt:lpstr>Unrealistic Expectations</vt:lpstr>
      <vt:lpstr>What is Cultural Competence?</vt:lpstr>
      <vt:lpstr>The significance of  Cultural Competency</vt:lpstr>
      <vt:lpstr>National CLAS Standards</vt:lpstr>
      <vt:lpstr>SAMHSA’s 6 stages of cultural competence</vt:lpstr>
      <vt:lpstr>Levels of Awareness</vt:lpstr>
      <vt:lpstr>Cultural Humility</vt:lpstr>
      <vt:lpstr>Some exercises in Cultural Humility</vt:lpstr>
      <vt:lpstr>External or Uncontrollable Barriers to Culturally Competent  Service Delivery</vt:lpstr>
      <vt:lpstr>Internal Barriers to Culturally Competent Service Delivery </vt:lpstr>
      <vt:lpstr>What Prevents Professionals from Asking About Culture?</vt:lpstr>
      <vt:lpstr>Core Competencies</vt:lpstr>
      <vt:lpstr>Culturally Competent Attitudes</vt:lpstr>
      <vt:lpstr>Building Rapport/Engagement</vt:lpstr>
      <vt:lpstr>Group exercise</vt:lpstr>
      <vt:lpstr>Measuring Success</vt:lpstr>
      <vt:lpstr>"Never look for a psychological explanation unless every effort to find a cultural one has been exhausted." ~Margaret Mead </vt:lpstr>
      <vt:lpstr>PowerPoint Presentation</vt:lpstr>
      <vt:lpstr>Why is this important? Disparities in Treatment Outcomes</vt:lpstr>
      <vt:lpstr>Organizational Changes to Increase Cultural Competence</vt:lpstr>
      <vt:lpstr>Solutions….</vt:lpstr>
      <vt:lpstr>Wrapping up </vt:lpstr>
      <vt:lpstr>Thank You!!</vt:lpstr>
    </vt:vector>
  </TitlesOfParts>
  <Company>CDHS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Considerations for Behavioral Health Services</dc:title>
  <dc:creator>CDHS</dc:creator>
  <cp:lastModifiedBy>Sharon T. Liu</cp:lastModifiedBy>
  <cp:revision>188</cp:revision>
  <cp:lastPrinted>2015-03-12T15:21:09Z</cp:lastPrinted>
  <dcterms:created xsi:type="dcterms:W3CDTF">2014-01-28T20:21:13Z</dcterms:created>
  <dcterms:modified xsi:type="dcterms:W3CDTF">2016-02-22T21:11:57Z</dcterms:modified>
</cp:coreProperties>
</file>