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2" r:id="rId1"/>
    <p:sldMasterId id="2147483688" r:id="rId2"/>
    <p:sldMasterId id="2147483649" r:id="rId3"/>
    <p:sldMasterId id="2147483685" r:id="rId4"/>
    <p:sldMasterId id="2147483648" r:id="rId5"/>
    <p:sldMasterId id="2147483651" r:id="rId6"/>
  </p:sldMasterIdLst>
  <p:notesMasterIdLst>
    <p:notesMasterId r:id="rId14"/>
  </p:notesMasterIdLst>
  <p:sldIdLst>
    <p:sldId id="264" r:id="rId7"/>
    <p:sldId id="257" r:id="rId8"/>
    <p:sldId id="270" r:id="rId9"/>
    <p:sldId id="271" r:id="rId10"/>
    <p:sldId id="272" r:id="rId11"/>
    <p:sldId id="273" r:id="rId12"/>
    <p:sldId id="262" r:id="rId13"/>
  </p:sldIdLst>
  <p:sldSz cx="13004800" cy="9753600"/>
  <p:notesSz cx="6858000" cy="9236075"/>
  <p:defaultTextStyle>
    <a:defPPr>
      <a:defRPr lang="en-US"/>
    </a:defPPr>
    <a:lvl1pPr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1pPr>
    <a:lvl2pPr marL="228600" indent="2286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2pPr>
    <a:lvl3pPr marL="457200" indent="4572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3pPr>
    <a:lvl4pPr marL="685800" indent="6858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4pPr>
    <a:lvl5pPr marL="914400" indent="9144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5pPr>
    <a:lvl6pPr marL="2286000" algn="l" defTabSz="457200" rtl="0" eaLnBrk="1" latinLnBrk="0" hangingPunct="1"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6pPr>
    <a:lvl7pPr marL="2743200" algn="l" defTabSz="457200" rtl="0" eaLnBrk="1" latinLnBrk="0" hangingPunct="1"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7pPr>
    <a:lvl8pPr marL="3200400" algn="l" defTabSz="457200" rtl="0" eaLnBrk="1" latinLnBrk="0" hangingPunct="1"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8pPr>
    <a:lvl9pPr marL="3657600" algn="l" defTabSz="457200" rtl="0" eaLnBrk="1" latinLnBrk="0" hangingPunct="1">
      <a:defRPr kern="1200">
        <a:solidFill>
          <a:srgbClr val="5C6670"/>
        </a:solidFill>
        <a:latin typeface="Trebuchet MS" pitchFamily="-100" charset="0"/>
        <a:ea typeface="Trebuchet MS" pitchFamily="-100" charset="0"/>
        <a:cs typeface="Trebuchet MS" pitchFamily="-100" charset="0"/>
        <a:sym typeface="Trebuchet MS" pitchFamily="-100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32">
          <p15:clr>
            <a:srgbClr val="A4A3A4"/>
          </p15:clr>
        </p15:guide>
        <p15:guide id="2" pos="4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32F"/>
    <a:srgbClr val="488BC9"/>
    <a:srgbClr val="E95F1A"/>
    <a:srgbClr val="4A535D"/>
    <a:srgbClr val="5EB7E3"/>
    <a:srgbClr val="523F2D"/>
    <a:srgbClr val="F5CD3B"/>
    <a:srgbClr val="3266BE"/>
    <a:srgbClr val="C7C9C9"/>
    <a:srgbClr val="149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96" autoAdjust="0"/>
    <p:restoredTop sz="94660"/>
  </p:normalViewPr>
  <p:slideViewPr>
    <p:cSldViewPr showGuides="1">
      <p:cViewPr>
        <p:scale>
          <a:sx n="83" d="100"/>
          <a:sy n="83" d="100"/>
        </p:scale>
        <p:origin x="-1092" y="-72"/>
      </p:cViewPr>
      <p:guideLst>
        <p:guide orient="horz" pos="2832"/>
        <p:guide pos="4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20775" y="692150"/>
            <a:ext cx="4616450" cy="346392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sp>
      <p:sp>
        <p:nvSpPr>
          <p:cNvPr id="10242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87136"/>
            <a:ext cx="5029200" cy="4156234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77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9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5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27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smtClean="0">
                <a:latin typeface="+mn-lt"/>
              </a:rPr>
              <a:t>Give brief history</a:t>
            </a:r>
            <a:r>
              <a:rPr lang="en-US" sz="1100" baseline="0" dirty="0" smtClean="0">
                <a:latin typeface="+mn-lt"/>
              </a:rPr>
              <a:t> – Colorado has received this discretionary grant for the 3</a:t>
            </a:r>
            <a:r>
              <a:rPr lang="en-US" sz="1100" baseline="30000" dirty="0" smtClean="0">
                <a:latin typeface="+mn-lt"/>
              </a:rPr>
              <a:t>rd</a:t>
            </a:r>
            <a:r>
              <a:rPr lang="en-US" sz="1100" baseline="0" dirty="0" smtClean="0">
                <a:latin typeface="+mn-lt"/>
              </a:rPr>
              <a:t> year</a:t>
            </a:r>
          </a:p>
          <a:p>
            <a:r>
              <a:rPr lang="en-US" sz="1100" baseline="0" dirty="0" smtClean="0">
                <a:latin typeface="+mn-lt"/>
              </a:rPr>
              <a:t>Very prescriptive – reduce alcohol, marijuana, and prescription drug use/misuse</a:t>
            </a:r>
          </a:p>
          <a:p>
            <a:endParaRPr lang="en-US" sz="1100" baseline="0" dirty="0" smtClean="0">
              <a:latin typeface="+mn-lt"/>
            </a:endParaRPr>
          </a:p>
          <a:p>
            <a:r>
              <a:rPr lang="en-US" sz="1100" baseline="0" dirty="0" smtClean="0">
                <a:latin typeface="+mn-lt"/>
              </a:rPr>
              <a:t>Role of CDHS – administers grant, follow state procedures – also receives Substance Abuse and Treatment Block Grant - role of project director-manager</a:t>
            </a:r>
          </a:p>
          <a:p>
            <a:endParaRPr lang="en-US" sz="1100" baseline="0" dirty="0" smtClean="0">
              <a:latin typeface="+mn-lt"/>
            </a:endParaRPr>
          </a:p>
          <a:p>
            <a:r>
              <a:rPr lang="en-US" sz="1100" baseline="0" dirty="0" smtClean="0">
                <a:latin typeface="+mn-lt"/>
              </a:rPr>
              <a:t>OBH applied for grant, based on data to choose the counties/communities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9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en-US" sz="1100" dirty="0" smtClean="0">
                <a:latin typeface="+mj-lt"/>
              </a:rPr>
              <a:t>LAS</a:t>
            </a:r>
            <a:r>
              <a:rPr lang="en-US" sz="1100" baseline="0" dirty="0" smtClean="0">
                <a:latin typeface="+mj-lt"/>
              </a:rPr>
              <a:t> – quality improvement plan - Jane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1040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7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1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4725" y="3548063"/>
            <a:ext cx="11055350" cy="2090737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638800"/>
            <a:ext cx="9102725" cy="23812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5000" y="533400"/>
            <a:ext cx="10972800" cy="1249680"/>
          </a:xfrm>
          <a:prstGeom prst="rect">
            <a:avLst/>
          </a:prstGeom>
        </p:spPr>
        <p:txBody>
          <a:bodyPr anchor="t"/>
          <a:lstStyle>
            <a:lvl1pPr algn="l">
              <a:defRPr sz="6000" b="0">
                <a:solidFill>
                  <a:srgbClr val="53585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875" y="1905000"/>
            <a:ext cx="10972800" cy="65532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rgbClr val="53585F"/>
                </a:solidFill>
              </a:defRPr>
            </a:lvl2pPr>
            <a:lvl3pPr>
              <a:defRPr>
                <a:solidFill>
                  <a:srgbClr val="53585F"/>
                </a:solidFill>
              </a:defRPr>
            </a:lvl3pPr>
            <a:lvl4pPr>
              <a:defRPr>
                <a:solidFill>
                  <a:srgbClr val="53585F"/>
                </a:solidFill>
              </a:defRPr>
            </a:lvl4pPr>
            <a:lvl5pPr>
              <a:defRPr>
                <a:solidFill>
                  <a:srgbClr val="53585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for long amount of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36825"/>
            <a:ext cx="10972800" cy="2090737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016000" y="4822825"/>
            <a:ext cx="10972800" cy="2492375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>
                <a:solidFill>
                  <a:srgbClr val="53585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1752600"/>
            <a:ext cx="10972800" cy="628776"/>
          </a:xfrm>
          <a:prstGeom prst="rect">
            <a:avLst/>
          </a:prstGeom>
        </p:spPr>
        <p:txBody>
          <a:bodyPr vert="horz"/>
          <a:lstStyle>
            <a:lvl1pPr algn="ctr"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SECTION 1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35000" y="1447800"/>
            <a:ext cx="10972800" cy="2286000"/>
          </a:xfrm>
          <a:prstGeom prst="rect">
            <a:avLst/>
          </a:prstGeom>
        </p:spPr>
        <p:txBody>
          <a:bodyPr anchor="b"/>
          <a:lstStyle>
            <a:lvl1pPr algn="l">
              <a:defRPr sz="6000" b="0">
                <a:solidFill>
                  <a:srgbClr val="53585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875" y="3886200"/>
            <a:ext cx="10972800" cy="45720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for small amount of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5000" y="533400"/>
            <a:ext cx="10972800" cy="1249680"/>
          </a:xfrm>
          <a:prstGeom prst="rect">
            <a:avLst/>
          </a:prstGeom>
        </p:spPr>
        <p:txBody>
          <a:bodyPr anchor="t"/>
          <a:lstStyle>
            <a:lvl1pPr algn="l">
              <a:defRPr sz="6000" b="0">
                <a:solidFill>
                  <a:srgbClr val="53585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875" y="1905000"/>
            <a:ext cx="10972800" cy="65532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rgbClr val="53585F"/>
                </a:solidFill>
              </a:defRPr>
            </a:lvl2pPr>
            <a:lvl3pPr>
              <a:defRPr>
                <a:solidFill>
                  <a:srgbClr val="53585F"/>
                </a:solidFill>
              </a:defRPr>
            </a:lvl3pPr>
            <a:lvl4pPr>
              <a:defRPr>
                <a:solidFill>
                  <a:srgbClr val="53585F"/>
                </a:solidFill>
              </a:defRPr>
            </a:lvl4pPr>
            <a:lvl5pPr>
              <a:defRPr>
                <a:solidFill>
                  <a:srgbClr val="53585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for long amount of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eorgetown.jpg"/>
          <p:cNvPicPr>
            <a:picLocks noChangeAspect="1"/>
          </p:cNvPicPr>
          <p:nvPr userDrawn="1"/>
        </p:nvPicPr>
        <p:blipFill>
          <a:blip r:embed="rId2"/>
          <a:srcRect l="4988" t="1701" r="5241" b="1701"/>
          <a:stretch>
            <a:fillRect/>
          </a:stretch>
        </p:blipFill>
        <p:spPr bwMode="auto">
          <a:xfrm>
            <a:off x="647700" y="463550"/>
            <a:ext cx="5545138" cy="7954963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pic>
        <p:nvPicPr>
          <p:cNvPr id="4" name="Picture 2" descr="fall_in_co_4x3.jpg"/>
          <p:cNvPicPr>
            <a:picLocks noChangeAspect="1"/>
          </p:cNvPicPr>
          <p:nvPr userDrawn="1"/>
        </p:nvPicPr>
        <p:blipFill>
          <a:blip r:embed="rId3"/>
          <a:srcRect l="64" t="122" r="64" b="11899"/>
          <a:stretch>
            <a:fillRect/>
          </a:stretch>
        </p:blipFill>
        <p:spPr bwMode="auto">
          <a:xfrm>
            <a:off x="6821488" y="461963"/>
            <a:ext cx="5546725" cy="3665537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pic>
        <p:nvPicPr>
          <p:cNvPr id="5" name="Picture 3" descr="convention_4x3.jpg"/>
          <p:cNvPicPr>
            <a:picLocks noChangeAspect="1"/>
          </p:cNvPicPr>
          <p:nvPr userDrawn="1"/>
        </p:nvPicPr>
        <p:blipFill>
          <a:blip r:embed="rId4"/>
          <a:srcRect t="4950" b="7001"/>
          <a:stretch>
            <a:fillRect/>
          </a:stretch>
        </p:blipFill>
        <p:spPr bwMode="auto">
          <a:xfrm>
            <a:off x="6819900" y="4754563"/>
            <a:ext cx="5549900" cy="3663950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ll_in_co_4x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030200" cy="9772650"/>
          </a:xfrm>
          <a:prstGeom prst="rect">
            <a:avLst/>
          </a:prstGeom>
        </p:spPr>
      </p:pic>
      <p:pic>
        <p:nvPicPr>
          <p:cNvPr id="4" name="Picture 4" descr="CO_logo_horizontal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3238" y="8934450"/>
            <a:ext cx="28956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 bwMode="auto">
          <a:xfrm>
            <a:off x="1092200" y="2667000"/>
            <a:ext cx="1524000" cy="1524000"/>
          </a:xfrm>
          <a:prstGeom prst="rect">
            <a:avLst/>
          </a:prstGeom>
          <a:solidFill>
            <a:srgbClr val="14943F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 dirty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016000" y="2133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brandCOLORADO</a:t>
            </a:r>
            <a:r>
              <a:rPr lang="en-US" baseline="0" dirty="0" smtClean="0"/>
              <a:t> colors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92200" y="457200"/>
            <a:ext cx="7620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kern="1200" baseline="0" dirty="0" smtClean="0">
                <a:solidFill>
                  <a:srgbClr val="5C6670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rPr>
              <a:t>Using this template:</a:t>
            </a:r>
            <a:endParaRPr lang="en-US" sz="5500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3073400" y="2667000"/>
            <a:ext cx="1524000" cy="1524000"/>
          </a:xfrm>
          <a:prstGeom prst="rect">
            <a:avLst/>
          </a:prstGeom>
          <a:solidFill>
            <a:srgbClr val="4A535D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5054600" y="2667000"/>
            <a:ext cx="1524000" cy="1524000"/>
          </a:xfrm>
          <a:prstGeom prst="rect">
            <a:avLst/>
          </a:prstGeom>
          <a:solidFill>
            <a:srgbClr val="C7C9C9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7035800" y="2667000"/>
            <a:ext cx="1524000" cy="1524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4A535D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092200" y="4572000"/>
            <a:ext cx="1524000" cy="1524000"/>
          </a:xfrm>
          <a:prstGeom prst="rect">
            <a:avLst/>
          </a:prstGeom>
          <a:solidFill>
            <a:srgbClr val="E95F1A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3073400" y="4572000"/>
            <a:ext cx="1524000" cy="1524000"/>
          </a:xfrm>
          <a:prstGeom prst="rect">
            <a:avLst/>
          </a:prstGeom>
          <a:solidFill>
            <a:srgbClr val="523F2D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5054600" y="4572000"/>
            <a:ext cx="1524000" cy="1524000"/>
          </a:xfrm>
          <a:prstGeom prst="rect">
            <a:avLst/>
          </a:prstGeom>
          <a:solidFill>
            <a:srgbClr val="5EB7E3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16000" y="6934200"/>
            <a:ext cx="1112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SzPct val="75000"/>
              <a:buFontTx/>
              <a:buChar char="•"/>
            </a:pPr>
            <a:r>
              <a:rPr lang="en-US" sz="1800" dirty="0" smtClean="0"/>
              <a:t>You may also choose to use your department’s extended color palette in this presentation.</a:t>
            </a:r>
          </a:p>
          <a:p>
            <a:pPr marL="271463" indent="-271463">
              <a:buSzPct val="75000"/>
              <a:buFontTx/>
              <a:buChar char="•"/>
            </a:pPr>
            <a:endParaRPr lang="en-US" sz="1800" dirty="0" smtClean="0"/>
          </a:p>
          <a:p>
            <a:pPr marL="271463" indent="-271463">
              <a:buSzPct val="75000"/>
              <a:buFontTx/>
              <a:buChar char="•"/>
            </a:pPr>
            <a:r>
              <a:rPr lang="en-US" sz="1800" dirty="0" smtClean="0"/>
              <a:t>When inserting lockups into keynote slide presentations, use </a:t>
            </a:r>
            <a:r>
              <a:rPr lang="en-US" sz="1800" dirty="0" err="1" smtClean="0"/>
              <a:t>png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rgb</a:t>
            </a:r>
            <a:r>
              <a:rPr lang="en-US" sz="1800" baseline="0" dirty="0" smtClean="0"/>
              <a:t> </a:t>
            </a:r>
            <a:r>
              <a:rPr lang="en-US" sz="1800" baseline="0" smtClean="0"/>
              <a:t>300 medium </a:t>
            </a:r>
            <a:r>
              <a:rPr lang="en-US" sz="1800" baseline="0" dirty="0" smtClean="0"/>
              <a:t>file </a:t>
            </a:r>
            <a:r>
              <a:rPr lang="en-US" sz="1800" dirty="0" smtClean="0"/>
              <a:t>for the crispest result. You will need to scale this image down to the appropriate size. To preserve height-to-width ratio </a:t>
            </a:r>
            <a:r>
              <a:rPr lang="en-US" sz="1800" baseline="0" dirty="0" smtClean="0"/>
              <a:t>hold, “shift” while scaling.</a:t>
            </a:r>
            <a:endParaRPr lang="en-US" sz="1800" dirty="0" smtClean="0"/>
          </a:p>
          <a:p>
            <a:pPr marL="271463" indent="-271463">
              <a:buSzPct val="75000"/>
              <a:buFontTx/>
              <a:buChar char="•"/>
            </a:pPr>
            <a:endParaRPr lang="en-US" sz="1800" dirty="0" smtClean="0"/>
          </a:p>
          <a:p>
            <a:pPr marL="271463" indent="-271463">
              <a:buSzPct val="75000"/>
              <a:buFontTx/>
              <a:buChar char="•"/>
            </a:pPr>
            <a:r>
              <a:rPr lang="en-US" sz="1800" dirty="0" smtClean="0"/>
              <a:t>Reference the Colorado Brand Guidelines for more information.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9702800" y="2133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CDHS shield</a:t>
            </a:r>
            <a:r>
              <a:rPr lang="en-US" baseline="0" dirty="0" smtClean="0"/>
              <a:t> colors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9779000" y="2667000"/>
            <a:ext cx="1524000" cy="1524000"/>
          </a:xfrm>
          <a:prstGeom prst="rect">
            <a:avLst/>
          </a:prstGeom>
          <a:solidFill>
            <a:srgbClr val="F6B32F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9779000" y="4572000"/>
            <a:ext cx="1524000" cy="1524000"/>
          </a:xfrm>
          <a:prstGeom prst="rect">
            <a:avLst/>
          </a:prstGeom>
          <a:solidFill>
            <a:srgbClr val="488BC9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0" charset="0"/>
              <a:ea typeface="Trebuchet MS" pitchFamily="-100" charset="0"/>
              <a:cs typeface="Trebuchet MS" pitchFamily="-100" charset="0"/>
              <a:sym typeface="Trebuchet MS" pitchFamily="-100" charset="0"/>
            </a:endParaRPr>
          </a:p>
        </p:txBody>
      </p:sp>
      <p:cxnSp>
        <p:nvCxnSpPr>
          <p:cNvPr id="29" name="Straight Connector 28"/>
          <p:cNvCxnSpPr/>
          <p:nvPr userDrawn="1"/>
        </p:nvCxnSpPr>
        <p:spPr bwMode="auto">
          <a:xfrm rot="5400000">
            <a:off x="7455694" y="4381500"/>
            <a:ext cx="3428206" cy="794"/>
          </a:xfrm>
          <a:prstGeom prst="line">
            <a:avLst/>
          </a:prstGeom>
          <a:solidFill>
            <a:srgbClr val="14943F"/>
          </a:solidFill>
          <a:ln w="12700" cap="flat" cmpd="sng" algn="ctr">
            <a:solidFill>
              <a:srgbClr val="C7C9C9"/>
            </a:solidFill>
            <a:prstDash val="solid"/>
            <a:miter lim="0"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 userDrawn="1"/>
        </p:nvSpPr>
        <p:spPr>
          <a:xfrm>
            <a:off x="3073400" y="3087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92/102/112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092200" y="3087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0/149/58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5054600" y="3087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208/210/211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1092200" y="4992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239/117/33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3073400" y="4992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101/80/60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5054600" y="4992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110/196/232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7035800" y="3087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5C6670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255/255/255</a:t>
            </a:r>
            <a:endParaRPr lang="en-US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9779000" y="3087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</a:t>
            </a:r>
          </a:p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246/179/47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779000" y="4992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rPr>
              <a:t>RGB 72/139/201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000" y="3962400"/>
            <a:ext cx="11734800" cy="2312987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4725" y="3548063"/>
            <a:ext cx="11055350" cy="2090737"/>
          </a:xfrm>
        </p:spPr>
        <p:txBody>
          <a:bodyPr anchor="b"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791200"/>
            <a:ext cx="9102725" cy="222885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000" y="3962400"/>
            <a:ext cx="11734800" cy="2312987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36825"/>
            <a:ext cx="10972800" cy="209073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822825"/>
            <a:ext cx="10972800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1752600"/>
            <a:ext cx="10972800" cy="628776"/>
          </a:xfrm>
          <a:prstGeom prst="rect">
            <a:avLst/>
          </a:prstGeom>
        </p:spPr>
        <p:txBody>
          <a:bodyPr vert="horz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SECTION 1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88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36825"/>
            <a:ext cx="10972800" cy="209073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822825"/>
            <a:ext cx="10972800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1752600"/>
            <a:ext cx="10972800" cy="628776"/>
          </a:xfrm>
          <a:prstGeom prst="rect">
            <a:avLst/>
          </a:prstGeom>
        </p:spPr>
        <p:txBody>
          <a:bodyPr vert="horz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SECTION 1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36825"/>
            <a:ext cx="10972800" cy="209073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1752600"/>
            <a:ext cx="10972800" cy="628776"/>
          </a:xfrm>
          <a:prstGeom prst="rect">
            <a:avLst/>
          </a:prstGeom>
        </p:spPr>
        <p:txBody>
          <a:bodyPr vert="horz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SECTION 1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36825"/>
            <a:ext cx="10972800" cy="2090737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822825"/>
            <a:ext cx="10972800" cy="2492375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>
                <a:solidFill>
                  <a:srgbClr val="53585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1752600"/>
            <a:ext cx="10972800" cy="628776"/>
          </a:xfrm>
          <a:prstGeom prst="rect">
            <a:avLst/>
          </a:prstGeom>
        </p:spPr>
        <p:txBody>
          <a:bodyPr vert="horz"/>
          <a:lstStyle>
            <a:lvl1pPr algn="ctr"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SECTION 1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35000" y="1447800"/>
            <a:ext cx="10972800" cy="2286000"/>
          </a:xfrm>
          <a:prstGeom prst="rect">
            <a:avLst/>
          </a:prstGeom>
        </p:spPr>
        <p:txBody>
          <a:bodyPr anchor="b"/>
          <a:lstStyle>
            <a:lvl1pPr algn="l">
              <a:defRPr sz="6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875" y="3886200"/>
            <a:ext cx="10972800" cy="45720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for small amount of text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fall_in_co_4x3.jpg"/>
          <p:cNvPicPr>
            <a:picLocks noChangeAspect="1"/>
          </p:cNvPicPr>
          <p:nvPr/>
        </p:nvPicPr>
        <p:blipFill>
          <a:blip r:embed="rId4"/>
          <a:srcRect b="16730"/>
          <a:stretch>
            <a:fillRect/>
          </a:stretch>
        </p:blipFill>
        <p:spPr bwMode="auto">
          <a:xfrm>
            <a:off x="1" y="1"/>
            <a:ext cx="13030200" cy="8136363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sp>
        <p:nvSpPr>
          <p:cNvPr id="5122" name="AutoShape 2"/>
          <p:cNvSpPr>
            <a:spLocks/>
          </p:cNvSpPr>
          <p:nvPr/>
        </p:nvSpPr>
        <p:spPr bwMode="auto">
          <a:xfrm>
            <a:off x="0" y="0"/>
            <a:ext cx="13030200" cy="815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5C6670">
              <a:alpha val="59677"/>
            </a:srgbClr>
          </a:solidFill>
          <a:ln w="12700" cap="flat" cmpd="sng">
            <a:solidFill>
              <a:srgbClr val="85888D">
                <a:alpha val="59677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sp>
        <p:nvSpPr>
          <p:cNvPr id="1028" name="Rectangle 4"/>
          <p:cNvSpPr>
            <a:spLocks noGrp="1"/>
          </p:cNvSpPr>
          <p:nvPr>
            <p:ph type="title"/>
          </p:nvPr>
        </p:nvSpPr>
        <p:spPr bwMode="auto">
          <a:xfrm>
            <a:off x="635000" y="3886200"/>
            <a:ext cx="11734800" cy="2312987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ebuchet MS" pitchFamily="-100" charset="0"/>
              </a:rPr>
              <a:t>Click to edit </a:t>
            </a:r>
            <a:br>
              <a:rPr lang="en-US" dirty="0">
                <a:sym typeface="Trebuchet MS" pitchFamily="-100" charset="0"/>
              </a:rPr>
            </a:br>
            <a:r>
              <a:rPr lang="en-US" dirty="0">
                <a:sym typeface="Trebuchet MS" pitchFamily="-100" charset="0"/>
              </a:rPr>
              <a:t>Master title style</a:t>
            </a: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0" y="8140700"/>
            <a:ext cx="13030200" cy="16276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pic>
        <p:nvPicPr>
          <p:cNvPr id="1031" name="Picture 7" descr="CO_logo_primary_whit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826000" y="404813"/>
            <a:ext cx="3316288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co_cdhs__dept_300_rgb.png"/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8523449"/>
            <a:ext cx="5231164" cy="8491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8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/>
          </p:cNvSpPr>
          <p:nvPr>
            <p:ph type="title"/>
          </p:nvPr>
        </p:nvSpPr>
        <p:spPr bwMode="auto">
          <a:xfrm>
            <a:off x="635000" y="3886200"/>
            <a:ext cx="11734800" cy="2312987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ebuchet MS" pitchFamily="-100" charset="0"/>
              </a:rPr>
              <a:t>Click to edit </a:t>
            </a:r>
            <a:br>
              <a:rPr lang="en-US" dirty="0">
                <a:sym typeface="Trebuchet MS" pitchFamily="-100" charset="0"/>
              </a:rPr>
            </a:br>
            <a:r>
              <a:rPr lang="en-US" dirty="0">
                <a:sym typeface="Trebuchet MS" pitchFamily="-100" charset="0"/>
              </a:rPr>
              <a:t>Master title style</a:t>
            </a: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0" y="8140700"/>
            <a:ext cx="13030200" cy="1630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pic>
        <p:nvPicPr>
          <p:cNvPr id="1031" name="Picture 7" descr="CO_logo_primary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826000" y="404813"/>
            <a:ext cx="3316288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o_cdhs__dept_300_rgb.png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8523449"/>
            <a:ext cx="5231164" cy="8491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5C6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/>
          </p:cNvSpPr>
          <p:nvPr/>
        </p:nvSpPr>
        <p:spPr bwMode="auto">
          <a:xfrm>
            <a:off x="0" y="8915400"/>
            <a:ext cx="13030200" cy="866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>
              <a:solidFill>
                <a:srgbClr val="FFFFFF"/>
              </a:solidFill>
            </a:endParaRPr>
          </a:p>
        </p:txBody>
      </p:sp>
      <p:pic>
        <p:nvPicPr>
          <p:cNvPr id="4099" name="Picture 4" descr="CO_logo_horizontal_slate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03238" y="8934450"/>
            <a:ext cx="28987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3" r:id="rId2"/>
    <p:sldLayoutId id="2147483660" r:id="rId3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3"/>
          <p:cNvSpPr>
            <a:spLocks/>
          </p:cNvSpPr>
          <p:nvPr/>
        </p:nvSpPr>
        <p:spPr bwMode="auto">
          <a:xfrm>
            <a:off x="0" y="8915400"/>
            <a:ext cx="13030200" cy="866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8853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>
              <a:solidFill>
                <a:srgbClr val="53C1DD"/>
              </a:solidFill>
            </a:endParaRPr>
          </a:p>
        </p:txBody>
      </p:sp>
      <p:pic>
        <p:nvPicPr>
          <p:cNvPr id="13317" name="Picture 5" descr="CO_logo_horizontal_whit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03238" y="8934450"/>
            <a:ext cx="28956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7" r:id="rId2"/>
    <p:sldLayoutId id="2147483696" r:id="rId3"/>
  </p:sldLayoutIdLst>
  <p:txStyles>
    <p:titleStyle>
      <a:lvl1pPr algn="l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chemeClr val="bg2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/>
          </p:cNvSpPr>
          <p:nvPr/>
        </p:nvSpPr>
        <p:spPr bwMode="auto">
          <a:xfrm>
            <a:off x="0" y="8915400"/>
            <a:ext cx="13030200" cy="866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C667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pic>
        <p:nvPicPr>
          <p:cNvPr id="9219" name="Picture 3" descr="CO_logo_horizontal_white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03238" y="8934450"/>
            <a:ext cx="28956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5" r:id="rId3"/>
    <p:sldLayoutId id="2147483691" r:id="rId4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0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548063"/>
            <a:ext cx="11055350" cy="3081337"/>
          </a:xfrm>
        </p:spPr>
        <p:txBody>
          <a:bodyPr/>
          <a:lstStyle/>
          <a:p>
            <a:r>
              <a:rPr lang="en-US" sz="5400" dirty="0" smtClean="0"/>
              <a:t>Strategic Prevention Framework </a:t>
            </a:r>
            <a:br>
              <a:rPr lang="en-US" sz="5400" dirty="0" smtClean="0"/>
            </a:br>
            <a:r>
              <a:rPr lang="en-US" sz="5400" dirty="0" smtClean="0"/>
              <a:t>Partnership for Success</a:t>
            </a:r>
            <a:br>
              <a:rPr lang="en-US" sz="5400" dirty="0" smtClean="0"/>
            </a:br>
            <a:r>
              <a:rPr lang="en-US" sz="4000" dirty="0" smtClean="0"/>
              <a:t>Orientation Meeting</a:t>
            </a:r>
            <a:br>
              <a:rPr lang="en-US" sz="4000" dirty="0" smtClean="0"/>
            </a:br>
            <a:r>
              <a:rPr lang="en-US" sz="4000" dirty="0" smtClean="0"/>
              <a:t>November 4, 2015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6858000"/>
            <a:ext cx="9102725" cy="838200"/>
          </a:xfrm>
        </p:spPr>
        <p:txBody>
          <a:bodyPr/>
          <a:lstStyle/>
          <a:p>
            <a:r>
              <a:rPr lang="en-US" sz="3600" dirty="0" smtClean="0"/>
              <a:t>Office of Behavioral Health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924800" y="84736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 smtClean="0"/>
              <a:t>Agenda</a:t>
            </a:r>
            <a:endParaRPr lang="en-US" sz="4000" dirty="0"/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1016000" y="2667000"/>
            <a:ext cx="10972800" cy="5334000"/>
          </a:xfrm>
        </p:spPr>
        <p:txBody>
          <a:bodyPr/>
          <a:lstStyle/>
          <a:p>
            <a:pPr algn="l"/>
            <a:r>
              <a:rPr lang="en-US" sz="2400" dirty="0"/>
              <a:t>1:00pm – 1:30pm </a:t>
            </a:r>
            <a:r>
              <a:rPr lang="en-US" sz="2400" dirty="0" smtClean="0"/>
              <a:t>	Welcome</a:t>
            </a:r>
            <a:r>
              <a:rPr lang="en-US" sz="2400" dirty="0"/>
              <a:t>, Introductions, and Overview of SPF-PFS </a:t>
            </a:r>
            <a:r>
              <a:rPr lang="en-US" sz="2400" dirty="0" smtClean="0"/>
              <a:t>						Grant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1:30pm </a:t>
            </a:r>
            <a:r>
              <a:rPr lang="en-US" sz="2400" dirty="0"/>
              <a:t>– 2:30pm </a:t>
            </a:r>
            <a:r>
              <a:rPr lang="en-US" sz="2400" dirty="0" smtClean="0"/>
              <a:t>	OBH </a:t>
            </a:r>
            <a:r>
              <a:rPr lang="en-US" sz="2400" dirty="0"/>
              <a:t>Fiscal - monthly invoicing and payment </a:t>
            </a:r>
            <a:r>
              <a:rPr lang="en-US" sz="2400" dirty="0" smtClean="0"/>
              <a:t>							reimbursement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2:30pm </a:t>
            </a:r>
            <a:r>
              <a:rPr lang="en-US" sz="2400" dirty="0"/>
              <a:t>– 2:35pm </a:t>
            </a:r>
            <a:r>
              <a:rPr lang="en-US" sz="2400" dirty="0" smtClean="0"/>
              <a:t>	Quick </a:t>
            </a:r>
            <a:r>
              <a:rPr lang="en-US" sz="2400" dirty="0"/>
              <a:t>Break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2:35pm </a:t>
            </a:r>
            <a:r>
              <a:rPr lang="en-US" sz="2400" dirty="0"/>
              <a:t>– 3:20pm </a:t>
            </a:r>
            <a:r>
              <a:rPr lang="en-US" sz="2400" dirty="0" smtClean="0"/>
              <a:t>	University </a:t>
            </a:r>
            <a:r>
              <a:rPr lang="en-US" sz="2400" dirty="0"/>
              <a:t>of Colorado, The Evaluation Center - </a:t>
            </a:r>
            <a:r>
              <a:rPr lang="en-US" sz="2400" dirty="0" smtClean="0"/>
              <a:t>SPF-					PFS </a:t>
            </a:r>
            <a:r>
              <a:rPr lang="en-US" sz="2400" dirty="0"/>
              <a:t>Evaluation </a:t>
            </a:r>
            <a:r>
              <a:rPr lang="en-US" sz="2400" dirty="0" smtClean="0"/>
              <a:t>Overview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3:20pm </a:t>
            </a:r>
            <a:r>
              <a:rPr lang="en-US" sz="2400" dirty="0"/>
              <a:t>– 3:30pm </a:t>
            </a:r>
            <a:r>
              <a:rPr lang="en-US" sz="2400" dirty="0" smtClean="0"/>
              <a:t>	Next </a:t>
            </a:r>
            <a:r>
              <a:rPr lang="en-US" sz="2400" dirty="0"/>
              <a:t>steps and future meeting dates (please bring </a:t>
            </a:r>
            <a:r>
              <a:rPr lang="en-US" sz="2400" dirty="0" smtClean="0"/>
              <a:t>						calendars</a:t>
            </a:r>
            <a:r>
              <a:rPr lang="en-US" sz="2400" dirty="0"/>
              <a:t>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- 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981200"/>
            <a:ext cx="10972800" cy="57150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400" dirty="0" smtClean="0"/>
              <a:t>Name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400" dirty="0" smtClean="0"/>
              <a:t>Agency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400" dirty="0" smtClean="0"/>
              <a:t>Role on SPF-PFS grant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400" dirty="0" smtClean="0"/>
              <a:t>What are you looking forward to working on this grant?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SPF-PFS 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Substance Abuse Mental Health Services Administration (SAMHSA), Center for Substance Abuse Prevention (CSAP)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Colorado Department of Human Services (CDHS), Office of Behavioral Health (OBH)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5 year grant cycle - $1,626,000.00 per year = $</a:t>
            </a:r>
            <a:r>
              <a:rPr lang="en-US" sz="3600" dirty="0" smtClean="0"/>
              <a:t>8,130,000.00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Alcohol, Marijuana, Prescription Drug use/misuse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624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SPF-PFS 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1905000"/>
            <a:ext cx="10972800" cy="6781800"/>
          </a:xfrm>
        </p:spPr>
        <p:txBody>
          <a:bodyPr/>
          <a:lstStyle/>
          <a:p>
            <a:pPr marL="571500" lvl="2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State Prevention Advisory </a:t>
            </a:r>
            <a:r>
              <a:rPr lang="en-US" sz="3200" dirty="0" smtClean="0"/>
              <a:t>Committee </a:t>
            </a:r>
            <a:r>
              <a:rPr lang="en-US" sz="3200" dirty="0" smtClean="0"/>
              <a:t>– Behavioral Health Planning and Advisory </a:t>
            </a:r>
            <a:r>
              <a:rPr lang="en-US" sz="3200" dirty="0" smtClean="0"/>
              <a:t>Council </a:t>
            </a:r>
            <a:r>
              <a:rPr lang="en-US" sz="3200" dirty="0" smtClean="0"/>
              <a:t>(BHPAC)</a:t>
            </a:r>
          </a:p>
          <a:p>
            <a:pPr marL="571500" lvl="2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State Epidemiological Outcomes Workgroup (SEOW)</a:t>
            </a:r>
          </a:p>
          <a:p>
            <a:pPr marL="571500" lvl="2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State Evidence-based Programs Workgroup (EBP</a:t>
            </a:r>
            <a:r>
              <a:rPr lang="en-US" sz="3200" dirty="0" smtClean="0"/>
              <a:t>)</a:t>
            </a:r>
          </a:p>
          <a:p>
            <a:pPr marL="571500" lvl="2" indent="-457200">
              <a:buFont typeface="Wingdings" panose="05000000000000000000" pitchFamily="2" charset="2"/>
              <a:buChar char="§"/>
            </a:pPr>
            <a:r>
              <a:rPr lang="en-US" sz="3200" dirty="0"/>
              <a:t>Culturally and Linguistically Appropriate </a:t>
            </a:r>
            <a:r>
              <a:rPr lang="en-US" sz="3200" dirty="0" smtClean="0"/>
              <a:t>Services (CLAS) </a:t>
            </a:r>
            <a:r>
              <a:rPr lang="en-US" sz="3200" dirty="0"/>
              <a:t>Learning Collaborative </a:t>
            </a:r>
            <a:endParaRPr lang="en-US" sz="3200" dirty="0" smtClean="0"/>
          </a:p>
          <a:p>
            <a:pPr marL="571500" lvl="2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Speak </a:t>
            </a:r>
            <a:r>
              <a:rPr lang="en-US" sz="3200" dirty="0" smtClean="0"/>
              <a:t>Now! Statewide social marketing campaign</a:t>
            </a:r>
          </a:p>
          <a:p>
            <a:pPr marL="571500" lvl="2" indent="-457200"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453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 smtClean="0"/>
              <a:t>Finalize work plans and budgets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 smtClean="0"/>
              <a:t>Training’s needed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 smtClean="0"/>
              <a:t>SPF-PFS </a:t>
            </a:r>
            <a:r>
              <a:rPr lang="en-US" sz="3600" dirty="0" smtClean="0"/>
              <a:t>evaluation site visits</a:t>
            </a:r>
            <a:endParaRPr lang="en-US" sz="36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 smtClean="0"/>
              <a:t>Monthly meetings </a:t>
            </a:r>
          </a:p>
          <a:p>
            <a:pPr marL="0" indent="0"/>
            <a:endParaRPr lang="en-US" sz="36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2275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5200" y="3352800"/>
            <a:ext cx="861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 smtClean="0">
                <a:solidFill>
                  <a:schemeClr val="bg1"/>
                </a:solidFill>
              </a:rPr>
              <a:t>Thank you!</a:t>
            </a:r>
            <a:endParaRPr lang="en-US" sz="115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8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7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DPA_colors">
      <a:dk1>
        <a:srgbClr val="4A535D"/>
      </a:dk1>
      <a:lt1>
        <a:srgbClr val="FFFFFF"/>
      </a:lt1>
      <a:dk2>
        <a:srgbClr val="FFFFFF"/>
      </a:dk2>
      <a:lt2>
        <a:srgbClr val="4A535D"/>
      </a:lt2>
      <a:accent1>
        <a:srgbClr val="188530"/>
      </a:accent1>
      <a:accent2>
        <a:srgbClr val="46B4D5"/>
      </a:accent2>
      <a:accent3>
        <a:srgbClr val="C7C9C9"/>
      </a:accent3>
      <a:accent4>
        <a:srgbClr val="BA7F22"/>
      </a:accent4>
      <a:accent5>
        <a:srgbClr val="4A535D"/>
      </a:accent5>
      <a:accent6>
        <a:srgbClr val="188530"/>
      </a:accent6>
      <a:hlink>
        <a:srgbClr val="BA7F22"/>
      </a:hlink>
      <a:folHlink>
        <a:srgbClr val="BA7F22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005868"/>
      </a:dk2>
      <a:lt2>
        <a:srgbClr val="EEECE1"/>
      </a:lt2>
      <a:accent1>
        <a:srgbClr val="E52D00"/>
      </a:accent1>
      <a:accent2>
        <a:srgbClr val="002426"/>
      </a:accent2>
      <a:accent3>
        <a:srgbClr val="665100"/>
      </a:accent3>
      <a:accent4>
        <a:srgbClr val="EFD5A8"/>
      </a:accent4>
      <a:accent5>
        <a:srgbClr val="4BACC6"/>
      </a:accent5>
      <a:accent6>
        <a:srgbClr val="F79646"/>
      </a:accent6>
      <a:hlink>
        <a:srgbClr val="0000FF"/>
      </a:hlink>
      <a:folHlink>
        <a:srgbClr val="801714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222</Words>
  <Application>Microsoft Office PowerPoint</Application>
  <PresentationFormat>Custom</PresentationFormat>
  <Paragraphs>33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Office Theme</vt:lpstr>
      <vt:lpstr>8_Office Theme</vt:lpstr>
      <vt:lpstr>1_Office Theme</vt:lpstr>
      <vt:lpstr>7_Office Theme</vt:lpstr>
      <vt:lpstr>2_Office Theme</vt:lpstr>
      <vt:lpstr>6_Office Theme</vt:lpstr>
      <vt:lpstr>Strategic Prevention Framework  Partnership for Success Orientation Meeting November 4, 2015</vt:lpstr>
      <vt:lpstr>1:00pm – 1:30pm  Welcome, Introductions, and Overview of SPF-PFS       Grant   1:30pm – 2:30pm  OBH Fiscal - monthly invoicing and payment        reimbursement  2:30pm – 2:35pm  Quick Break   2:35pm – 3:20pm  University of Colorado, The Evaluation Center - SPF-     PFS Evaluation Overview   3:20pm – 3:30pm  Next steps and future meeting dates (please bring       calendars) </vt:lpstr>
      <vt:lpstr>Welcome - Introductions</vt:lpstr>
      <vt:lpstr>Overview of SPF-PFS Grant</vt:lpstr>
      <vt:lpstr>Overview of SPF-PFS Grant</vt:lpstr>
      <vt:lpstr>Next Steps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 Euismod Risus Scelerisque Aliquet</dc:title>
  <dc:creator>sharon</dc:creator>
  <cp:lastModifiedBy>CDHS</cp:lastModifiedBy>
  <cp:revision>66</cp:revision>
  <cp:lastPrinted>2015-11-04T18:14:31Z</cp:lastPrinted>
  <dcterms:created xsi:type="dcterms:W3CDTF">2014-01-16T23:28:42Z</dcterms:created>
  <dcterms:modified xsi:type="dcterms:W3CDTF">2015-11-04T18:14:49Z</dcterms:modified>
</cp:coreProperties>
</file>